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18288000" cy="10287000"/>
  <p:notesSz cx="6858000" cy="9144000"/>
  <p:embeddedFontLst>
    <p:embeddedFont>
      <p:font typeface="Cyrillic Bodoni Condensed" panose="020B0604020202020204" charset="0"/>
      <p:regular r:id="rId34"/>
    </p:embeddedFont>
    <p:embeddedFont>
      <p:font typeface="Lilita One" panose="020B0604020202020204" charset="0"/>
      <p:regular r:id="rId35"/>
    </p:embeddedFont>
    <p:embeddedFont>
      <p:font typeface="Trebuchet MS" panose="020B060302020202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62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Deckert" userId="c7f62b60-d6f6-406b-9737-9cd810e91129" providerId="ADAL" clId="{4DB20FEA-0832-4082-BB51-0FAED5D7879D}"/>
    <pc:docChg chg="modSld">
      <pc:chgData name="Sarah Deckert" userId="c7f62b60-d6f6-406b-9737-9cd810e91129" providerId="ADAL" clId="{4DB20FEA-0832-4082-BB51-0FAED5D7879D}" dt="2026-11-02T21:16:36.769" v="6" actId="20577"/>
      <pc:docMkLst>
        <pc:docMk/>
      </pc:docMkLst>
      <pc:sldChg chg="modSp mod">
        <pc:chgData name="Sarah Deckert" userId="c7f62b60-d6f6-406b-9737-9cd810e91129" providerId="ADAL" clId="{4DB20FEA-0832-4082-BB51-0FAED5D7879D}" dt="2026-11-02T21:16:36.769" v="6" actId="20577"/>
        <pc:sldMkLst>
          <pc:docMk/>
          <pc:sldMk cId="0" sldId="256"/>
        </pc:sldMkLst>
        <pc:spChg chg="mod">
          <ac:chgData name="Sarah Deckert" userId="c7f62b60-d6f6-406b-9737-9cd810e91129" providerId="ADAL" clId="{4DB20FEA-0832-4082-BB51-0FAED5D7879D}" dt="2026-11-02T21:16:36.769" v="6" actId="20577"/>
          <ac:spMkLst>
            <pc:docMk/>
            <pc:sldMk cId="0" sldId="25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02.11.2026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Introduce yourself, share your connection to the land you reside on and your relationship with water.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presentation will discuss Mercury Poisoning in Grassy Narrows also known as Asubpeeschoseewagong </a:t>
            </a:r>
          </a:p>
          <a:p>
            <a:endParaRPr lang="en-US"/>
          </a:p>
          <a:p>
            <a:r>
              <a:rPr lang="en-US"/>
              <a:t>In the 1960s a papermill had dumped tons of mercury into the nearby waterway. This contaminated the waters, polluting them, impacting the fish and the locals. This community continues to face mercury poisoning today from actions in 1960.</a:t>
            </a:r>
          </a:p>
          <a:p>
            <a:endParaRPr lang="en-US"/>
          </a:p>
          <a:p>
            <a:r>
              <a:rPr lang="en-US"/>
              <a:t>Together today we will learn some more together about mercury poisoning in Grassy Narrows.</a:t>
            </a:r>
          </a:p>
          <a:p>
            <a:endParaRPr lang="en-US"/>
          </a:p>
          <a:p>
            <a:r>
              <a:rPr lang="en-US"/>
              <a:t>Warning: this presentation does discuss topics of grief, death, and suicide.  </a:t>
            </a:r>
          </a:p>
          <a:p>
            <a:endParaRPr lang="en-US"/>
          </a:p>
          <a:p>
            <a:r>
              <a:rPr lang="en-US"/>
              <a:t>Mental health resources should be made available and accessible for everyone in the class. </a:t>
            </a:r>
          </a:p>
          <a:p>
            <a:endParaRPr lang="en-US"/>
          </a:p>
          <a:p>
            <a:r>
              <a:rPr lang="en-US"/>
              <a:t>If you do not wish to discuss mental health impacts, please skip over slide 21.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start with some vocabulary.</a:t>
            </a:r>
          </a:p>
          <a:p>
            <a:endParaRPr lang="en-US"/>
          </a:p>
          <a:p>
            <a:r>
              <a:rPr lang="en-US"/>
              <a:t>What is Bioaccumulation?</a:t>
            </a:r>
          </a:p>
          <a:p>
            <a:endParaRPr lang="en-US"/>
          </a:p>
          <a:p>
            <a:r>
              <a:rPr lang="en-US"/>
              <a:t>What is Biomagnification?</a:t>
            </a:r>
          </a:p>
          <a:p>
            <a:endParaRPr lang="en-US"/>
          </a:p>
          <a:p>
            <a:r>
              <a:rPr lang="en-US"/>
              <a:t>(Interact with students, write answers on board if available)</a:t>
            </a:r>
          </a:p>
          <a:p>
            <a:r>
              <a:rPr lang="en-US"/>
              <a:t>*Answers on following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Bioaccumulation and biomagnification are both concerns for human health. Chemicals and toxins could bioaccumulate in organisms and proceed to biomagnification as it travels up the food chain (Tucker et al, 2025). Mercury concentrations are higher in predators who are at the top of the food chain in comparison to some organisms at the very bottom (Government of Canada).  </a:t>
            </a:r>
          </a:p>
          <a:p>
            <a:endParaRPr lang="en-US"/>
          </a:p>
          <a:p>
            <a:r>
              <a:rPr lang="en-US"/>
              <a:t>Bioaccumulation is the accumulation of contaminants such as mercury in an organism; this can be from the environment they live in, or their diet (Ali and Khan 2019, 1358).  </a:t>
            </a:r>
          </a:p>
          <a:p>
            <a:endParaRPr lang="en-US"/>
          </a:p>
          <a:p>
            <a:r>
              <a:rPr lang="en-US"/>
              <a:t>Biomagniﬁcation is an increase in concentration of a contaminant as it passes along trophic levels in a food chain (Ali and Khan, 2019, 1358).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are Trophic Levels?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Trophic Levels are the level or position of an organism in the food chain (Ocean Wise). Trophic level helps to explain energy relationships between different organisms (Ocean Wise).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Why would the concentration of these chemicals be higher as it moves along trophic levels of the food chain? </a:t>
            </a:r>
          </a:p>
          <a:p>
            <a:endParaRPr lang="en-US"/>
          </a:p>
          <a:p>
            <a:r>
              <a:rPr lang="en-US"/>
              <a:t>*The next slide picture includes brown dots on the species (plankton, small fish, big fish that increase as it goes along the food chain giving an example of how the concentration becomes higher in a species as it passes through food webs / trophic levels.*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 visualize it like this: in water there are plants called plankton, they can absorb mercury compounds (BBC). As the planktons are eaten by small fish, the mercury has now been passed onto the fish (BBC). The concentration of mercury becomes higher, then bigger fish come to eat the smaller fish, same scenario occurs (BBC). Looking at one of the biggest fish, for example tuna, can be very high in mercury (BBC). We can see how this would be a concern for human health as we eat fish (BBC). </a:t>
            </a:r>
          </a:p>
          <a:p>
            <a:endParaRPr lang="en-US"/>
          </a:p>
          <a:p>
            <a:r>
              <a:rPr lang="en-US"/>
              <a:t>Notice on this slide how the brown dots of pollution travel throughout the food chain from smaller organisms to larger.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What is Trophic Transfer? </a:t>
            </a:r>
          </a:p>
          <a:p>
            <a:endParaRPr lang="en-US"/>
          </a:p>
          <a:p>
            <a:r>
              <a:rPr lang="en-US"/>
              <a:t>Trophic transfer is the passing of contaminants within a food chain, moving from one trophic level to the next (Ali and Khan 2019, 1358). A passage for pollutants can be visualized as our food lives and grows in a contaminated environment prior to us eating it. We must understand that trophic transfer, bioaccumulation and biomagnification of chemicals and heavy metals throughout food webs have crucial implications for wildlife health and human health (Ali and Khan, 2019, 1354).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Through industrialization and urbanization there has been an increase in anthropogenic sources that are inputting heavy metals such as mercury into the environment (World Health Organization). These heavy metals are hazardous to the environment because they are toxic, persistent, and bioaccumulate (World Health Organization).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QUESTION: Does anyone know what anthropogenic means?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ANSWER: Anthropogenic means something created or influenced by human beings in nature (Energy Education). Our actions drive climate change and have other detrimental impacts to the environment, some of this is done through the release of greenhouse gasses (Energy Education).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Through industrialization and urbanization there has been an increase in anthropogenic sources that are inputting heavy metals such as mercury into the environment (World Health Organization). These heavy metals are hazardous to the environment because they are toxic, persistent, and bioaccumulate (World Health Organization).  </a:t>
            </a:r>
          </a:p>
          <a:p>
            <a:endParaRPr lang="en-US"/>
          </a:p>
          <a:p>
            <a:r>
              <a:rPr lang="en-US"/>
              <a:t>The things we do in the environment matter, on large and small scales. Urban runoff can contribute to toxins polluting waterways, which ultimately will work its way through the food chain and back to humans (National Geographic, 1:30). There are industrial companies spilling chemicals into waterways like rivers, lakes and oceans, disregarding the impacts on the environment and the impacts that circle back to humans.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Bioaccumulation:</a:t>
            </a:r>
          </a:p>
          <a:p>
            <a:r>
              <a:rPr lang="en-US"/>
              <a:t>- The accumulation of contaminants in an organism.</a:t>
            </a:r>
          </a:p>
          <a:p>
            <a:endParaRPr lang="en-US"/>
          </a:p>
          <a:p>
            <a:r>
              <a:rPr lang="en-US"/>
              <a:t>Biomagnification:</a:t>
            </a:r>
          </a:p>
          <a:p>
            <a:r>
              <a:rPr lang="en-US"/>
              <a:t>- An increase in concentration of contaminants as it passes along trophic levels in a food chain.</a:t>
            </a:r>
          </a:p>
          <a:p>
            <a:endParaRPr lang="en-US"/>
          </a:p>
          <a:p>
            <a:r>
              <a:rPr lang="en-US"/>
              <a:t>Trophic Transfer / levels:</a:t>
            </a:r>
          </a:p>
          <a:p>
            <a:r>
              <a:rPr lang="en-US"/>
              <a:t>- The transferring of contaminates through a food chain, moving from one species to the next.</a:t>
            </a:r>
          </a:p>
          <a:p>
            <a:endParaRPr lang="en-US"/>
          </a:p>
          <a:p>
            <a:r>
              <a:rPr lang="en-US"/>
              <a:t>Industrial pollution:</a:t>
            </a:r>
          </a:p>
          <a:p>
            <a:r>
              <a:rPr lang="en-US"/>
              <a:t>- Is pollution that is created by industry and factories, it can be very widespread. It can contaminate our environment and impact the organisms within it. Recognizing that those actions return back to impact humans in many ways.</a:t>
            </a:r>
          </a:p>
          <a:p>
            <a:endParaRPr lang="en-US"/>
          </a:p>
          <a:p>
            <a:r>
              <a:rPr lang="en-US"/>
              <a:t>Anthropogenic:</a:t>
            </a:r>
          </a:p>
          <a:p>
            <a:r>
              <a:rPr lang="en-US"/>
              <a:t>- Anthropogenic means something created, caused, or influenced in an environment by human activity; examples of this could be pollution or climate change.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Exposure to heavy metals like mercury can cause autoimmunity; this is a condition where a person’s immune system starts attacking its very own cells and can cause diseases (Ali and Khan, 2019, 1354). Many effects can cause different neurological and psychological impacts consisting of personality changes, restlessness, anxiety, and tremors (Ali and Khan, 2019, 1354).  </a:t>
            </a:r>
          </a:p>
          <a:p>
            <a:endParaRPr lang="en-US"/>
          </a:p>
          <a:p>
            <a:r>
              <a:rPr lang="en-US"/>
              <a:t>Over 90% of the community in Grassy Narrows First Nation show symptoms of mercury poisoning (Law, 2026). Some symptoms reported from the community are tremors, insomnia, memory loss, headaches, and motor dysfunction (Law, 2026).  </a:t>
            </a:r>
          </a:p>
          <a:p>
            <a:endParaRPr lang="en-US"/>
          </a:p>
          <a:p>
            <a:r>
              <a:rPr lang="en-US"/>
              <a:t>Japanese specialists in Minamata disease, which is a neurological syndrome caused by intense mercury poisoning had come to study the people of Grassy Narrows, reporting back that many were experience symptoms such as numbness in fingers and toes, as well as cognitive delays (CBC News, 2017). </a:t>
            </a:r>
          </a:p>
          <a:p>
            <a:endParaRPr lang="en-US"/>
          </a:p>
          <a:p>
            <a:r>
              <a:rPr lang="en-US"/>
              <a:t>Young people in the community are severely affected by mercury poisoning, having trouble with balance, memory, coordination, and experiencing harsh headaches (Porter, 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 the 1960s and ‘70s the Dryden Paperand organic matter at a hg the toxic waste into the environment (Ilyniak, 2014, 45). As myniak, 2014, 45). </a:t>
            </a:r>
          </a:p>
          <a:p>
            <a:endParaRPr lang="en-US"/>
          </a:p>
          <a:p>
            <a:r>
              <a:rPr lang="en-US"/>
              <a:t>This industrial pollution contaminated the water in Grassy Narrows, this being known as one of the worst environmental disasters in Canada (Porter, 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Grassy Narrows is located around 120 miles east of the city of Winnipeg, the English-Wabigoon river system flows through the traditional territory of the Whiskey Jack Forest (Ilyniak, 2014, 45). These lands supply the members of the community with their subsistence needs which are viewed as essential to their cultural practices and identity (Ilyniak, 2014, 45). Prior to the contamination, Grassy Narrows was able to support itself by both commercial and sport fishing (Law, 2026).  </a:t>
            </a:r>
          </a:p>
          <a:p>
            <a:endParaRPr lang="en-US"/>
          </a:p>
          <a:p>
            <a:r>
              <a:rPr lang="en-US"/>
              <a:t>Commercial fishing remained one of the very few economic practices that are complementary to the Anishinaabe traditional ways of life, yet in 1970 the mercury poisoning caused the stop of commercial fishing on the English-Wabigoon River system (Ilyniak, 2014, 52). This caused the fishing tourism industry to crash. Mercury poisoning resulted in mass unemployment (Porter n.d)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can’t look at the case of mercury poisoning in Grassy Narrows without looking deeper into the historically created colonial patterns that try to justify it (Ilyniak, 2014, 51). </a:t>
            </a:r>
          </a:p>
          <a:p>
            <a:endParaRPr lang="en-US"/>
          </a:p>
          <a:p>
            <a:r>
              <a:rPr lang="en-US"/>
              <a:t>European colonizers believed it was their God-given right to take control of the land (Ilyniak 2014, 52). The Ontario government has persisted in this attitude and tried to control the people too:</a:t>
            </a:r>
          </a:p>
          <a:p>
            <a:r>
              <a:rPr lang="en-US"/>
              <a:t>1920's: Residential Schools</a:t>
            </a:r>
          </a:p>
          <a:p>
            <a:r>
              <a:rPr lang="en-US"/>
              <a:t>1930's: discrimination of Indigenous traditional practices and beginning system of electing chiefs (not a traditional leadership system)</a:t>
            </a:r>
          </a:p>
          <a:p>
            <a:r>
              <a:rPr lang="en-US"/>
              <a:t>1940's: implemented restrictive fishing policies &amp; practices (Ilyniak, 2014, 52).  </a:t>
            </a:r>
          </a:p>
          <a:p>
            <a:r>
              <a:rPr lang="en-US"/>
              <a:t>1950's: Built dams that flooded wild rice harvesting sites &amp; burial sites</a:t>
            </a:r>
          </a:p>
          <a:p>
            <a:endParaRPr lang="en-US"/>
          </a:p>
          <a:p>
            <a:r>
              <a:rPr lang="en-US"/>
              <a:t>There are many more examples!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high levels of contamination had shifted the entire community; they had to stop commercial and tourist fishing, which was one of the last opportunities for traditional economic living (Ilyniak, 2014, 45). The Ontario Government even stated that the contaminated fish were safe for consumption; however, members of Grassy Narrows increasingly showed symptoms of mercury poisoning (Ilyniak, 2014, 45).  </a:t>
            </a:r>
          </a:p>
          <a:p>
            <a:endParaRPr lang="en-US"/>
          </a:p>
          <a:p>
            <a:r>
              <a:rPr lang="en-US"/>
              <a:t>Humans are all exposed to some level of mercury; exposure happens mainly through inhalation of vapor during industrial processes; it can also occur through eating contaminated fish (World Health Organization). Very high concentrations of mercury in fish could lead to toxic effects on human well-being.  </a:t>
            </a:r>
          </a:p>
          <a:p>
            <a:endParaRPr lang="en-US"/>
          </a:p>
          <a:p>
            <a:r>
              <a:rPr lang="en-US"/>
              <a:t>Fish is a staple diet for the people at Grassy Narrows, the mercury they are ingesting from the fish stays with them forever (CBC News, 2017). This mercury bioaccumulates; it is passed on to the next generation, mothers who are pregnant and are passing it to their unborn children (CBC News, 2017).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It's understandable how there could be psychological stress when seeing your close friends and relatives experiencing these impacts (Porter n.d)</a:t>
            </a:r>
          </a:p>
          <a:p>
            <a:endParaRPr lang="en-US"/>
          </a:p>
          <a:p>
            <a:r>
              <a:rPr lang="en-US"/>
              <a:t>Dr. Jeffrey Ansloos has researched the impacts of water insecurity on the mental health of First Nations communities. At a vigil for Grassy Narrows members who have been harmed or died due to mercury poisoning, he said:</a:t>
            </a:r>
          </a:p>
          <a:p>
            <a:r>
              <a:rPr lang="en-US"/>
              <a:t>"What does it do to a person to be told over and over again, 'Don't drink this, but we're not gonna do anything about the conditions?' What does it do to a community when the fish relatives they've relied on for generations for food, for survival, are toxic? </a:t>
            </a:r>
          </a:p>
          <a:p>
            <a:endParaRPr lang="en-US"/>
          </a:p>
          <a:p>
            <a:r>
              <a:rPr lang="en-US"/>
              <a:t>What does it do to a child to grow up, knowing that the Ford government sees them as disposable? It's not just physical suffering — which it is — it's also psychological, economic, social, cultural and spiritual harm. This is what colonialism looks like."</a:t>
            </a:r>
          </a:p>
          <a:p>
            <a:r>
              <a:rPr lang="en-US"/>
              <a:t>https://www.cbc.ca/news/canada/thunder-bay/grassy-narrows-vigil-queen-s-park-1.7468144 </a:t>
            </a:r>
          </a:p>
          <a:p>
            <a:endParaRPr lang="en-US"/>
          </a:p>
          <a:p>
            <a:r>
              <a:rPr lang="en-US"/>
              <a:t>(Please give a warning if reviewing the next slide.</a:t>
            </a:r>
          </a:p>
          <a:p>
            <a:r>
              <a:rPr lang="en-US"/>
              <a:t>The next slide discusses mental health impacts in more detail. Trigger warning: death, grief, depression and suicide).</a:t>
            </a:r>
          </a:p>
          <a:p>
            <a:endParaRPr lang="en-US"/>
          </a:p>
          <a:p>
            <a:r>
              <a:rPr lang="en-US"/>
              <a:t>Please allow and mention supports available to students.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Azraya Ackabee-Kokopenance died from suspected suicide, and her family and friends believe that grief from losing her brother Calvin to mercury poisoning can be tied to her death (Porter, n.d). Azraya’s death became an emblem of social devastation from the environmental destruction in Grassy Narrows (Porter, n.d). Healing is extremely difficult when you don’t have answers, and your pleas for help are completely ignored (Porter, n.d). This raised an alarm about mental health impacts from the mercury poisoning affecting generations of community members who were not even alive when the river originally contaminated (Porter, n.d). </a:t>
            </a:r>
          </a:p>
          <a:p>
            <a:endParaRPr lang="en-US"/>
          </a:p>
          <a:p>
            <a:r>
              <a:rPr lang="en-US"/>
              <a:t>Former Chief Roland Fisher of Grassy Narrows said that it is important that people see the contamination's legacy (Law, 2026).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Health services are very limited in Grassy Narrows; there is a small nursing station; however, mental health support in the reserve is not very present (Porter, n.d.). Often members of Grassy Narrows find themselves need to go to appointments outside community, some having to travel as far as Winnipeg (Porter, n.d). There is struggle in travelling that far as medical services will only cover a portion of the travel (Porter, n.d.).  </a:t>
            </a:r>
          </a:p>
          <a:p>
            <a:endParaRPr lang="en-US"/>
          </a:p>
          <a:p>
            <a:r>
              <a:rPr lang="en-US"/>
              <a:t>Steve Fobister a member of Grassy Narrows and former chief, is a hunter and an active advocate for his community (Porter, n.d). He has been impacted by mercury poisoning affecting his health such as issues of balance, and swallowing (Porter, n.d.). Fobister receives payments from The Mercury Disability Board of  $250 a month (Porter, n.d.). This is seen as the lowest amount given by the board; this payment clearly does not suffice the cost of living (Porter n.d).  </a:t>
            </a:r>
          </a:p>
          <a:p>
            <a:endParaRPr lang="en-US"/>
          </a:p>
          <a:p>
            <a:r>
              <a:rPr lang="en-US"/>
              <a:t>After waiting decades and pressure from First Nations and environmental groups, the Ontario Government stated they would spend $85 million on cleaning the English-Wabigoon River from the mercury contamination (Porter, n.d.). Fobister mentioned how this focus on remediating the river does not truly address the connected issues of health care (Porter, n.d). </a:t>
            </a:r>
          </a:p>
          <a:p>
            <a:endParaRPr lang="en-US"/>
          </a:p>
          <a:p>
            <a:r>
              <a:rPr lang="en-US"/>
              <a:t>The federal government had committed to spending millions of dollars on constructing a facility that would provide outpatient services for every community member affected by mercury poisoning (Porter, n.d.) This was originally promised back in 2017, it has been delayed far too long (Law, 2026). </a:t>
            </a:r>
          </a:p>
          <a:p>
            <a:endParaRPr lang="en-US"/>
          </a:p>
          <a:p>
            <a:r>
              <a:rPr lang="en-US"/>
              <a:t>Although supporting community-based care is important, some also express concern on how this specific facility doesn’t address the poisoned waters (Law, 2026). </a:t>
            </a:r>
          </a:p>
          <a:p>
            <a:endParaRPr lang="en-US"/>
          </a:p>
          <a:p>
            <a:r>
              <a:rPr lang="en-US"/>
              <a:t>Methods are available to reduce the impact mill operations have on the river, such as settling ponds and new environmental policies (Law 2026).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mercury poisoning in the Anishinaabe community is an example of environmental injustice (Ilyniak, 2014, 45). </a:t>
            </a:r>
          </a:p>
          <a:p>
            <a:endParaRPr lang="en-US"/>
          </a:p>
          <a:p>
            <a:r>
              <a:rPr lang="en-US"/>
              <a:t>Elder Judy Da Silva from Grassy Narrows explains how Indigenous people are constantly facing pollution, always the first contacted, others are always compensated in timely fashions while Grassy Narrows has been experiencing negative impacts for decades (CBC, 2024, 1:30m).  Watch here: https://www.cbc.ca/player/play/video/9.6410922 </a:t>
            </a:r>
          </a:p>
          <a:p>
            <a:endParaRPr lang="en-US"/>
          </a:p>
          <a:p>
            <a:r>
              <a:rPr lang="en-US"/>
              <a:t>Environmental injustice can occur from environmental hazards, these a followed by actions that lack recognition on rights, or equal access to decision making. It is seen in Grassy Narrows how these factors represent how governments and corporations continue to maintain Indigenous oppression and secure the land for capitalist exploitation (Ilyniak, 2014, 46). </a:t>
            </a:r>
          </a:p>
          <a:p>
            <a:endParaRPr lang="en-US"/>
          </a:p>
          <a:p>
            <a:r>
              <a:rPr lang="en-US"/>
              <a:t>This case points to a human rights violation, relating to a First Nation’s right to protect their culture, health and well-being of their people, as well as their social and economic security (Law, 2024). The case in Grassy Narrows regarding the mercury poisoning is a part of the larger colonial processes in Canada (Ilyniak, 2014, 46).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Interact with the class, see what they think is environmental racism?</a:t>
            </a:r>
          </a:p>
          <a:p>
            <a:endParaRPr lang="en-US"/>
          </a:p>
          <a:p>
            <a:r>
              <a:rPr lang="en-US"/>
              <a:t>(Answers on next slide)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Environmental racism mirrors environmental injustice, however, the burden groups are targeted based on race (Ilyniak, 2014, 48). </a:t>
            </a:r>
          </a:p>
          <a:p>
            <a:endParaRPr lang="en-US"/>
          </a:p>
          <a:p>
            <a:r>
              <a:rPr lang="en-US"/>
              <a:t>"Racialized spaces are targeted with industrial hazards because the people who live there have been historically deemed unworthy of respect.” (Ilyniak, 2014, 48). </a:t>
            </a:r>
          </a:p>
          <a:p>
            <a:endParaRPr lang="en-US"/>
          </a:p>
          <a:p>
            <a:r>
              <a:rPr lang="en-US"/>
              <a:t>Racism plays a large role in colonialism; environmental racism is only a small section of more complex levels of exclusion. There is limited research that focuses on Indigenous communities in Canada and the environmental injustices that these communities face.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We must understand the Grassy Narrows is not a group of one mind, they are diverse people who have varying perspectives. Some people are employed by companies that pollute the water because they need jobs, while some are protesting the actions that contaminate the water (Ilyniak, 2014, 46). Capitalist expansion is targeting culture to weaken community, Grassy Narrows’ leaders speak on the importance of cultural healing with land preservation looking forward for future generations (Ilyniak, 2014, 46). </a:t>
            </a:r>
          </a:p>
          <a:p>
            <a:endParaRPr lang="en-US"/>
          </a:p>
          <a:p>
            <a:r>
              <a:rPr lang="en-US"/>
              <a:t>Despite the colonial reality, some people are showing hope and determination to continue the fight to protect their lives as an autonomous nation on their traditional lands (Ilyniak, 2014, 46). Many people from Grassy Narrows share their stories about their lives and the impacts from the mercury poisoning. It is important that we listen to their voices, so we will end off with a video of Grassy Narrows community members sharing their story: https://youtu.be/9E06pWtCHIg?si=nsWxY2MATmW-ASe0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review what we discussed with a round of Kahoot! </a:t>
            </a:r>
          </a:p>
          <a:p>
            <a:endParaRPr lang="en-US"/>
          </a:p>
          <a:p>
            <a:r>
              <a:rPr lang="en-US"/>
              <a:t>(Click the Kahoot! or the icon to play)</a:t>
            </a:r>
          </a:p>
          <a:p>
            <a:endParaRPr lang="en-US"/>
          </a:p>
          <a:p>
            <a:r>
              <a:rPr lang="en-US"/>
              <a:t>https://create.kahoot.it/share/grassy-narrows-presentation/103dcafb-e5f4-40a6-a87e-0da3267c0ba5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 you.</a:t>
            </a:r>
          </a:p>
          <a:p>
            <a:r>
              <a:rPr lang="en-US"/>
              <a:t>Miigwech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svg"/><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svg"/><Relationship Id="rId3" Type="http://schemas.openxmlformats.org/officeDocument/2006/relationships/image" Target="../media/image18.svg"/><Relationship Id="rId7" Type="http://schemas.openxmlformats.org/officeDocument/2006/relationships/image" Target="../media/image22.svg"/><Relationship Id="rId12" Type="http://schemas.openxmlformats.org/officeDocument/2006/relationships/image" Target="../media/image27.svg"/><Relationship Id="rId2" Type="http://schemas.openxmlformats.org/officeDocument/2006/relationships/notesSlide" Target="../notesSlides/notesSlide9.xml"/><Relationship Id="rId16"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9.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sv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1.svg"/></Relationships>
</file>

<file path=ppt/slides/_rels/slide15.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slides/_rels/slide18.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1.sv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42.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sv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56.svg"/></Relationships>
</file>

<file path=ppt/slides/_rels/slide22.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sv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62.svg"/><Relationship Id="rId4" Type="http://schemas.openxmlformats.org/officeDocument/2006/relationships/hyperlink" Target="https://www.cbc.ca/player/play/video/9.6410922"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2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64.svg"/></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5.svg"/><Relationship Id="rId4" Type="http://schemas.openxmlformats.org/officeDocument/2006/relationships/hyperlink" Target="https://youtu.be/JgasHx0pJxM?si=_6ihDUzFajdfoV2y"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create.kahoot.it/share/grassy-narrows-presentation/103dcafb-e5f4-40a6-a87e-0da3267c0ba5"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28.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68.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rot="-8528518">
            <a:off x="12681729" y="-1330338"/>
            <a:ext cx="7019956" cy="3829067"/>
          </a:xfrm>
          <a:custGeom>
            <a:avLst/>
            <a:gdLst/>
            <a:ahLst/>
            <a:cxnLst/>
            <a:rect l="l" t="t" r="r" b="b"/>
            <a:pathLst>
              <a:path w="7019956" h="3829067">
                <a:moveTo>
                  <a:pt x="0" y="0"/>
                </a:moveTo>
                <a:lnTo>
                  <a:pt x="7019956" y="0"/>
                </a:lnTo>
                <a:lnTo>
                  <a:pt x="7019956" y="3829067"/>
                </a:lnTo>
                <a:lnTo>
                  <a:pt x="0" y="382906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623801">
            <a:off x="-1600991" y="7343767"/>
            <a:ext cx="7019956" cy="3829067"/>
          </a:xfrm>
          <a:custGeom>
            <a:avLst/>
            <a:gdLst/>
            <a:ahLst/>
            <a:cxnLst/>
            <a:rect l="l" t="t" r="r" b="b"/>
            <a:pathLst>
              <a:path w="7019956" h="3829067">
                <a:moveTo>
                  <a:pt x="0" y="0"/>
                </a:moveTo>
                <a:lnTo>
                  <a:pt x="7019956" y="0"/>
                </a:lnTo>
                <a:lnTo>
                  <a:pt x="7019956" y="3829066"/>
                </a:lnTo>
                <a:lnTo>
                  <a:pt x="0" y="38290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1983911" y="2218199"/>
            <a:ext cx="14320178" cy="4342151"/>
          </a:xfrm>
          <a:prstGeom prst="rect">
            <a:avLst/>
          </a:prstGeom>
        </p:spPr>
        <p:txBody>
          <a:bodyPr lIns="0" tIns="0" rIns="0" bIns="0" rtlCol="0" anchor="t">
            <a:spAutoFit/>
          </a:bodyPr>
          <a:lstStyle/>
          <a:p>
            <a:pPr algn="ctr">
              <a:lnSpc>
                <a:spcPts val="15748"/>
              </a:lnSpc>
            </a:pPr>
            <a:r>
              <a:rPr lang="en-US" sz="21282" spc="-851">
                <a:solidFill>
                  <a:schemeClr val="bg1"/>
                </a:solidFill>
                <a:latin typeface="Cyrillic Bodoni Condensed"/>
                <a:ea typeface="Cyrillic Bodoni Condensed"/>
                <a:cs typeface="Cyrillic Bodoni Condensed"/>
                <a:sym typeface="Cyrillic Bodoni Condensed"/>
              </a:rPr>
              <a:t>Water Justice</a:t>
            </a:r>
            <a:endParaRPr lang="en-US" sz="21282" spc="-851" dirty="0">
              <a:solidFill>
                <a:schemeClr val="bg1"/>
              </a:solidFill>
              <a:latin typeface="Cyrillic Bodoni Condensed"/>
              <a:ea typeface="Cyrillic Bodoni Condensed"/>
              <a:cs typeface="Cyrillic Bodoni Condensed"/>
              <a:sym typeface="Cyrillic Bodoni Condensed"/>
            </a:endParaRPr>
          </a:p>
          <a:p>
            <a:pPr algn="ctr">
              <a:lnSpc>
                <a:spcPts val="15748"/>
              </a:lnSpc>
            </a:pPr>
            <a:r>
              <a:rPr lang="en-US" sz="21282" spc="-851" dirty="0">
                <a:solidFill>
                  <a:schemeClr val="bg1"/>
                </a:solidFill>
                <a:latin typeface="Cyrillic Bodoni Condensed"/>
                <a:ea typeface="Cyrillic Bodoni Condensed"/>
                <a:cs typeface="Cyrillic Bodoni Condensed"/>
                <a:sym typeface="Cyrillic Bodoni Condensed"/>
              </a:rPr>
              <a:t>Speakers Bureau</a:t>
            </a:r>
          </a:p>
        </p:txBody>
      </p:sp>
      <p:sp>
        <p:nvSpPr>
          <p:cNvPr id="5" name="Freeform 5"/>
          <p:cNvSpPr/>
          <p:nvPr/>
        </p:nvSpPr>
        <p:spPr>
          <a:xfrm>
            <a:off x="14582093" y="6509511"/>
            <a:ext cx="4833582" cy="4420531"/>
          </a:xfrm>
          <a:custGeom>
            <a:avLst/>
            <a:gdLst/>
            <a:ahLst/>
            <a:cxnLst/>
            <a:rect l="l" t="t" r="r" b="b"/>
            <a:pathLst>
              <a:path w="4833582" h="4420531">
                <a:moveTo>
                  <a:pt x="0" y="0"/>
                </a:moveTo>
                <a:lnTo>
                  <a:pt x="4833582" y="0"/>
                </a:lnTo>
                <a:lnTo>
                  <a:pt x="4833582" y="4420530"/>
                </a:lnTo>
                <a:lnTo>
                  <a:pt x="0" y="442053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flipH="1" flipV="1">
            <a:off x="-1309519" y="-417966"/>
            <a:ext cx="4833582" cy="4420531"/>
          </a:xfrm>
          <a:custGeom>
            <a:avLst/>
            <a:gdLst/>
            <a:ahLst/>
            <a:cxnLst/>
            <a:rect l="l" t="t" r="r" b="b"/>
            <a:pathLst>
              <a:path w="4833582" h="4420531">
                <a:moveTo>
                  <a:pt x="4833582" y="4420531"/>
                </a:moveTo>
                <a:lnTo>
                  <a:pt x="0" y="4420531"/>
                </a:lnTo>
                <a:lnTo>
                  <a:pt x="0" y="0"/>
                </a:lnTo>
                <a:lnTo>
                  <a:pt x="4833582" y="0"/>
                </a:lnTo>
                <a:lnTo>
                  <a:pt x="4833582" y="4420531"/>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7" name="Group 7"/>
          <p:cNvGrpSpPr/>
          <p:nvPr/>
        </p:nvGrpSpPr>
        <p:grpSpPr>
          <a:xfrm>
            <a:off x="5455931" y="6146286"/>
            <a:ext cx="7376138" cy="726448"/>
            <a:chOff x="0" y="0"/>
            <a:chExt cx="1942687" cy="191328"/>
          </a:xfrm>
        </p:grpSpPr>
        <p:sp>
          <p:nvSpPr>
            <p:cNvPr id="8" name="Freeform 8"/>
            <p:cNvSpPr/>
            <p:nvPr/>
          </p:nvSpPr>
          <p:spPr>
            <a:xfrm>
              <a:off x="0" y="0"/>
              <a:ext cx="1942687" cy="191328"/>
            </a:xfrm>
            <a:custGeom>
              <a:avLst/>
              <a:gdLst/>
              <a:ahLst/>
              <a:cxnLst/>
              <a:rect l="l" t="t" r="r" b="b"/>
              <a:pathLst>
                <a:path w="1942687" h="191328">
                  <a:moveTo>
                    <a:pt x="0" y="0"/>
                  </a:moveTo>
                  <a:lnTo>
                    <a:pt x="1942687" y="0"/>
                  </a:lnTo>
                  <a:lnTo>
                    <a:pt x="1942687" y="191328"/>
                  </a:lnTo>
                  <a:lnTo>
                    <a:pt x="0" y="191328"/>
                  </a:lnTo>
                  <a:close/>
                </a:path>
              </a:pathLst>
            </a:custGeom>
            <a:solidFill>
              <a:srgbClr val="FFFFFF"/>
            </a:solidFill>
          </p:spPr>
          <p:txBody>
            <a:bodyPr/>
            <a:lstStyle/>
            <a:p>
              <a:endParaRPr lang="en-US"/>
            </a:p>
          </p:txBody>
        </p:sp>
        <p:sp>
          <p:nvSpPr>
            <p:cNvPr id="9" name="TextBox 9"/>
            <p:cNvSpPr txBox="1"/>
            <p:nvPr/>
          </p:nvSpPr>
          <p:spPr>
            <a:xfrm>
              <a:off x="0" y="-76200"/>
              <a:ext cx="1942687" cy="267528"/>
            </a:xfrm>
            <a:prstGeom prst="rect">
              <a:avLst/>
            </a:prstGeom>
          </p:spPr>
          <p:txBody>
            <a:bodyPr lIns="50800" tIns="50800" rIns="50800" bIns="50800" rtlCol="0" anchor="ctr"/>
            <a:lstStyle/>
            <a:p>
              <a:pPr algn="ctr">
                <a:lnSpc>
                  <a:spcPts val="4899"/>
                </a:lnSpc>
              </a:pPr>
              <a:r>
                <a:rPr lang="en-US" sz="3499">
                  <a:solidFill>
                    <a:srgbClr val="000000"/>
                  </a:solidFill>
                  <a:latin typeface="Trebuchet MS"/>
                  <a:ea typeface="Trebuchet MS"/>
                  <a:cs typeface="Trebuchet MS"/>
                  <a:sym typeface="Trebuchet MS"/>
                </a:rPr>
                <a:t>Presentation by Majestic Moerland</a:t>
              </a:r>
            </a:p>
          </p:txBody>
        </p:sp>
      </p:grpSp>
      <p:sp>
        <p:nvSpPr>
          <p:cNvPr id="10" name="Freeform 10"/>
          <p:cNvSpPr/>
          <p:nvPr/>
        </p:nvSpPr>
        <p:spPr>
          <a:xfrm>
            <a:off x="4962327" y="7689346"/>
            <a:ext cx="2597654" cy="2597654"/>
          </a:xfrm>
          <a:custGeom>
            <a:avLst/>
            <a:gdLst/>
            <a:ahLst/>
            <a:cxnLst/>
            <a:rect l="l" t="t" r="r" b="b"/>
            <a:pathLst>
              <a:path w="2597654" h="2597654">
                <a:moveTo>
                  <a:pt x="0" y="0"/>
                </a:moveTo>
                <a:lnTo>
                  <a:pt x="2597655" y="0"/>
                </a:lnTo>
                <a:lnTo>
                  <a:pt x="2597655" y="2597654"/>
                </a:lnTo>
                <a:lnTo>
                  <a:pt x="0" y="2597654"/>
                </a:lnTo>
                <a:lnTo>
                  <a:pt x="0" y="0"/>
                </a:lnTo>
                <a:close/>
              </a:path>
            </a:pathLst>
          </a:custGeom>
          <a:blipFill>
            <a:blip r:embed="rId5"/>
            <a:stretch>
              <a:fillRect/>
            </a:stretch>
          </a:blipFill>
        </p:spPr>
        <p:txBody>
          <a:bodyPr/>
          <a:lstStyle/>
          <a:p>
            <a:endParaRPr lang="en-US"/>
          </a:p>
        </p:txBody>
      </p:sp>
      <p:sp>
        <p:nvSpPr>
          <p:cNvPr id="11" name="Freeform 11"/>
          <p:cNvSpPr/>
          <p:nvPr/>
        </p:nvSpPr>
        <p:spPr>
          <a:xfrm>
            <a:off x="8336338" y="8370425"/>
            <a:ext cx="5469398" cy="1235495"/>
          </a:xfrm>
          <a:custGeom>
            <a:avLst/>
            <a:gdLst/>
            <a:ahLst/>
            <a:cxnLst/>
            <a:rect l="l" t="t" r="r" b="b"/>
            <a:pathLst>
              <a:path w="5469398" h="1235495">
                <a:moveTo>
                  <a:pt x="0" y="0"/>
                </a:moveTo>
                <a:lnTo>
                  <a:pt x="5469398" y="0"/>
                </a:lnTo>
                <a:lnTo>
                  <a:pt x="5469398" y="1235495"/>
                </a:lnTo>
                <a:lnTo>
                  <a:pt x="0" y="1235495"/>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532649" y="0"/>
            <a:ext cx="17222702" cy="11711437"/>
          </a:xfrm>
          <a:custGeom>
            <a:avLst/>
            <a:gdLst/>
            <a:ahLst/>
            <a:cxnLst/>
            <a:rect l="l" t="t" r="r" b="b"/>
            <a:pathLst>
              <a:path w="17222702" h="11711437">
                <a:moveTo>
                  <a:pt x="0" y="0"/>
                </a:moveTo>
                <a:lnTo>
                  <a:pt x="17222702" y="0"/>
                </a:lnTo>
                <a:lnTo>
                  <a:pt x="17222702" y="11711437"/>
                </a:lnTo>
                <a:lnTo>
                  <a:pt x="0" y="11711437"/>
                </a:lnTo>
                <a:lnTo>
                  <a:pt x="0" y="0"/>
                </a:lnTo>
                <a:close/>
              </a:path>
            </a:pathLst>
          </a:custGeom>
          <a:blipFill>
            <a:blip>
              <a:alphaModFix amt="79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1455770">
            <a:off x="-650270" y="2670447"/>
            <a:ext cx="19588540" cy="4946106"/>
          </a:xfrm>
          <a:custGeom>
            <a:avLst/>
            <a:gdLst/>
            <a:ahLst/>
            <a:cxnLst/>
            <a:rect l="l" t="t" r="r" b="b"/>
            <a:pathLst>
              <a:path w="19588540" h="4946106">
                <a:moveTo>
                  <a:pt x="0" y="0"/>
                </a:moveTo>
                <a:lnTo>
                  <a:pt x="19588540" y="0"/>
                </a:lnTo>
                <a:lnTo>
                  <a:pt x="19588540" y="4946106"/>
                </a:lnTo>
                <a:lnTo>
                  <a:pt x="0" y="4946106"/>
                </a:lnTo>
                <a:lnTo>
                  <a:pt x="0" y="0"/>
                </a:lnTo>
                <a:close/>
              </a:path>
            </a:pathLst>
          </a:custGeom>
          <a:blipFill>
            <a:blip>
              <a:alphaModFix amt="9999"/>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4174640" y="2707573"/>
            <a:ext cx="9938720" cy="4624205"/>
          </a:xfrm>
          <a:prstGeom prst="rect">
            <a:avLst/>
          </a:prstGeom>
        </p:spPr>
        <p:txBody>
          <a:bodyPr lIns="0" tIns="0" rIns="0" bIns="0" rtlCol="0" anchor="t">
            <a:spAutoFit/>
          </a:bodyPr>
          <a:lstStyle/>
          <a:p>
            <a:pPr algn="ctr">
              <a:lnSpc>
                <a:spcPts val="18658"/>
              </a:lnSpc>
            </a:pPr>
            <a:r>
              <a:rPr lang="en-US" sz="13327">
                <a:solidFill>
                  <a:srgbClr val="FFFFFF"/>
                </a:solidFill>
                <a:latin typeface="Cyrillic Bodoni Condensed"/>
                <a:ea typeface="Cyrillic Bodoni Condensed"/>
                <a:cs typeface="Cyrillic Bodoni Condensed"/>
                <a:sym typeface="Cyrillic Bodoni Condensed"/>
              </a:rPr>
              <a:t>Mercury Poisoning</a:t>
            </a:r>
          </a:p>
          <a:p>
            <a:pPr algn="ctr">
              <a:lnSpc>
                <a:spcPts val="18658"/>
              </a:lnSpc>
              <a:spcBef>
                <a:spcPct val="0"/>
              </a:spcBef>
            </a:pPr>
            <a:r>
              <a:rPr lang="en-US" sz="13327">
                <a:solidFill>
                  <a:srgbClr val="FFFFFF"/>
                </a:solidFill>
                <a:latin typeface="Cyrillic Bodoni Condensed"/>
                <a:ea typeface="Cyrillic Bodoni Condensed"/>
                <a:cs typeface="Cyrillic Bodoni Condensed"/>
                <a:sym typeface="Cyrillic Bodoni Condensed"/>
              </a:rPr>
              <a:t>in Grassy Narrows</a:t>
            </a:r>
          </a:p>
        </p:txBody>
      </p:sp>
      <p:sp>
        <p:nvSpPr>
          <p:cNvPr id="5" name="TextBox 5"/>
          <p:cNvSpPr txBox="1"/>
          <p:nvPr/>
        </p:nvSpPr>
        <p:spPr>
          <a:xfrm>
            <a:off x="5633752" y="7198427"/>
            <a:ext cx="7020496" cy="1177707"/>
          </a:xfrm>
          <a:prstGeom prst="rect">
            <a:avLst/>
          </a:prstGeom>
        </p:spPr>
        <p:txBody>
          <a:bodyPr lIns="0" tIns="0" rIns="0" bIns="0" rtlCol="0" anchor="t">
            <a:spAutoFit/>
          </a:bodyPr>
          <a:lstStyle/>
          <a:p>
            <a:pPr algn="ctr">
              <a:lnSpc>
                <a:spcPts val="9637"/>
              </a:lnSpc>
              <a:spcBef>
                <a:spcPct val="0"/>
              </a:spcBef>
            </a:pPr>
            <a:r>
              <a:rPr lang="en-US" sz="6883">
                <a:solidFill>
                  <a:srgbClr val="FFFFFF"/>
                </a:solidFill>
                <a:latin typeface="Cyrillic Bodoni Condensed"/>
                <a:ea typeface="Cyrillic Bodoni Condensed"/>
                <a:cs typeface="Cyrillic Bodoni Condensed"/>
                <a:sym typeface="Cyrillic Bodoni Condensed"/>
              </a:rPr>
              <a:t>(Asubpeeschoseewagong)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650270" y="3992813"/>
            <a:ext cx="19588540" cy="4946106"/>
          </a:xfrm>
          <a:custGeom>
            <a:avLst/>
            <a:gdLst/>
            <a:ahLst/>
            <a:cxnLst/>
            <a:rect l="l" t="t" r="r" b="b"/>
            <a:pathLst>
              <a:path w="19588540" h="4946106">
                <a:moveTo>
                  <a:pt x="0" y="0"/>
                </a:moveTo>
                <a:lnTo>
                  <a:pt x="19588540" y="0"/>
                </a:lnTo>
                <a:lnTo>
                  <a:pt x="19588540" y="4946107"/>
                </a:lnTo>
                <a:lnTo>
                  <a:pt x="0" y="49461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14238" y="1953597"/>
            <a:ext cx="7755511" cy="7713208"/>
          </a:xfrm>
          <a:custGeom>
            <a:avLst/>
            <a:gdLst/>
            <a:ahLst/>
            <a:cxnLst/>
            <a:rect l="l" t="t" r="r" b="b"/>
            <a:pathLst>
              <a:path w="7755511" h="7713208">
                <a:moveTo>
                  <a:pt x="0" y="0"/>
                </a:moveTo>
                <a:lnTo>
                  <a:pt x="7755511" y="0"/>
                </a:lnTo>
                <a:lnTo>
                  <a:pt x="7755511" y="7713207"/>
                </a:lnTo>
                <a:lnTo>
                  <a:pt x="0" y="77132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743520" y="1953597"/>
            <a:ext cx="7755511" cy="7713208"/>
          </a:xfrm>
          <a:custGeom>
            <a:avLst/>
            <a:gdLst/>
            <a:ahLst/>
            <a:cxnLst/>
            <a:rect l="l" t="t" r="r" b="b"/>
            <a:pathLst>
              <a:path w="7755511" h="7713208">
                <a:moveTo>
                  <a:pt x="0" y="0"/>
                </a:moveTo>
                <a:lnTo>
                  <a:pt x="7755511" y="0"/>
                </a:lnTo>
                <a:lnTo>
                  <a:pt x="7755511" y="7713207"/>
                </a:lnTo>
                <a:lnTo>
                  <a:pt x="0" y="77132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743520" y="-2387098"/>
            <a:ext cx="7755511" cy="4075168"/>
          </a:xfrm>
          <a:custGeom>
            <a:avLst/>
            <a:gdLst/>
            <a:ahLst/>
            <a:cxnLst/>
            <a:rect l="l" t="t" r="r" b="b"/>
            <a:pathLst>
              <a:path w="7755511" h="4075168">
                <a:moveTo>
                  <a:pt x="0" y="0"/>
                </a:moveTo>
                <a:lnTo>
                  <a:pt x="7755511" y="0"/>
                </a:lnTo>
                <a:lnTo>
                  <a:pt x="7755511" y="4075168"/>
                </a:lnTo>
                <a:lnTo>
                  <a:pt x="0" y="40751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714238" y="-2387098"/>
            <a:ext cx="7755511" cy="4075168"/>
          </a:xfrm>
          <a:custGeom>
            <a:avLst/>
            <a:gdLst/>
            <a:ahLst/>
            <a:cxnLst/>
            <a:rect l="l" t="t" r="r" b="b"/>
            <a:pathLst>
              <a:path w="7755511" h="4075168">
                <a:moveTo>
                  <a:pt x="0" y="0"/>
                </a:moveTo>
                <a:lnTo>
                  <a:pt x="7755511" y="0"/>
                </a:lnTo>
                <a:lnTo>
                  <a:pt x="7755511" y="4075168"/>
                </a:lnTo>
                <a:lnTo>
                  <a:pt x="0" y="40751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0" y="8468447"/>
            <a:ext cx="1445708" cy="2021970"/>
          </a:xfrm>
          <a:custGeom>
            <a:avLst/>
            <a:gdLst/>
            <a:ahLst/>
            <a:cxnLst/>
            <a:rect l="l" t="t" r="r" b="b"/>
            <a:pathLst>
              <a:path w="1445708" h="2021970">
                <a:moveTo>
                  <a:pt x="0" y="0"/>
                </a:moveTo>
                <a:lnTo>
                  <a:pt x="1445708" y="0"/>
                </a:lnTo>
                <a:lnTo>
                  <a:pt x="1445708" y="2021969"/>
                </a:lnTo>
                <a:lnTo>
                  <a:pt x="0" y="2021969"/>
                </a:lnTo>
                <a:lnTo>
                  <a:pt x="0" y="0"/>
                </a:lnTo>
                <a:close/>
              </a:path>
            </a:pathLst>
          </a:custGeom>
          <a:blipFill>
            <a:blip r:embed="rId6"/>
            <a:stretch>
              <a:fillRect/>
            </a:stretch>
          </a:blipFill>
        </p:spPr>
        <p:txBody>
          <a:bodyPr/>
          <a:lstStyle/>
          <a:p>
            <a:endParaRPr lang="en-US"/>
          </a:p>
        </p:txBody>
      </p:sp>
      <p:sp>
        <p:nvSpPr>
          <p:cNvPr id="8" name="Freeform 8"/>
          <p:cNvSpPr/>
          <p:nvPr/>
        </p:nvSpPr>
        <p:spPr>
          <a:xfrm>
            <a:off x="7554917" y="8725957"/>
            <a:ext cx="3178166" cy="1064686"/>
          </a:xfrm>
          <a:custGeom>
            <a:avLst/>
            <a:gdLst/>
            <a:ahLst/>
            <a:cxnLst/>
            <a:rect l="l" t="t" r="r" b="b"/>
            <a:pathLst>
              <a:path w="3178166" h="1064686">
                <a:moveTo>
                  <a:pt x="0" y="0"/>
                </a:moveTo>
                <a:lnTo>
                  <a:pt x="3178166" y="0"/>
                </a:lnTo>
                <a:lnTo>
                  <a:pt x="3178166" y="1064686"/>
                </a:lnTo>
                <a:lnTo>
                  <a:pt x="0" y="1064686"/>
                </a:lnTo>
                <a:lnTo>
                  <a:pt x="0" y="0"/>
                </a:lnTo>
                <a:close/>
              </a:path>
            </a:pathLst>
          </a:custGeom>
          <a:blipFill>
            <a:blip r:embed="rId7"/>
            <a:stretch>
              <a:fillRect/>
            </a:stretch>
          </a:blipFill>
        </p:spPr>
        <p:txBody>
          <a:bodyPr/>
          <a:lstStyle/>
          <a:p>
            <a:endParaRPr lang="en-US"/>
          </a:p>
        </p:txBody>
      </p:sp>
      <p:sp>
        <p:nvSpPr>
          <p:cNvPr id="9" name="Freeform 9"/>
          <p:cNvSpPr/>
          <p:nvPr/>
        </p:nvSpPr>
        <p:spPr>
          <a:xfrm>
            <a:off x="7958384" y="1743541"/>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16493111" y="8938920"/>
            <a:ext cx="1532379" cy="1081024"/>
          </a:xfrm>
          <a:custGeom>
            <a:avLst/>
            <a:gdLst/>
            <a:ahLst/>
            <a:cxnLst/>
            <a:rect l="l" t="t" r="r" b="b"/>
            <a:pathLst>
              <a:path w="1532379" h="1081024">
                <a:moveTo>
                  <a:pt x="0" y="0"/>
                </a:moveTo>
                <a:lnTo>
                  <a:pt x="1532378" y="0"/>
                </a:lnTo>
                <a:lnTo>
                  <a:pt x="1532378" y="1081023"/>
                </a:lnTo>
                <a:lnTo>
                  <a:pt x="0" y="1081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rot="-1068088">
            <a:off x="3609379" y="3449244"/>
            <a:ext cx="2504884" cy="4114800"/>
          </a:xfrm>
          <a:custGeom>
            <a:avLst/>
            <a:gdLst/>
            <a:ahLst/>
            <a:cxnLst/>
            <a:rect l="l" t="t" r="r" b="b"/>
            <a:pathLst>
              <a:path w="2504884" h="4114800">
                <a:moveTo>
                  <a:pt x="0" y="0"/>
                </a:moveTo>
                <a:lnTo>
                  <a:pt x="2504884" y="0"/>
                </a:lnTo>
                <a:lnTo>
                  <a:pt x="2504884"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2" name="TextBox 12"/>
          <p:cNvSpPr txBox="1"/>
          <p:nvPr/>
        </p:nvSpPr>
        <p:spPr>
          <a:xfrm>
            <a:off x="930155" y="244590"/>
            <a:ext cx="7515781" cy="1178594"/>
          </a:xfrm>
          <a:prstGeom prst="rect">
            <a:avLst/>
          </a:prstGeom>
        </p:spPr>
        <p:txBody>
          <a:bodyPr wrap="square" lIns="0" tIns="0" rIns="0" bIns="0" rtlCol="0" anchor="t">
            <a:spAutoFit/>
          </a:bodyPr>
          <a:lstStyle/>
          <a:p>
            <a:pPr algn="ctr">
              <a:lnSpc>
                <a:spcPts val="9637"/>
              </a:lnSpc>
              <a:spcBef>
                <a:spcPct val="0"/>
              </a:spcBef>
            </a:pPr>
            <a:r>
              <a:rPr lang="en-US" sz="6883" dirty="0">
                <a:solidFill>
                  <a:srgbClr val="FFFFFF"/>
                </a:solidFill>
                <a:latin typeface="Cyrillic Bodoni Condensed"/>
                <a:ea typeface="Cyrillic Bodoni Condensed"/>
                <a:cs typeface="Cyrillic Bodoni Condensed"/>
                <a:sym typeface="Cyrillic Bodoni Condensed"/>
              </a:rPr>
              <a:t>What is Bioaccumulation?</a:t>
            </a:r>
          </a:p>
        </p:txBody>
      </p:sp>
      <p:sp>
        <p:nvSpPr>
          <p:cNvPr id="13" name="TextBox 13"/>
          <p:cNvSpPr txBox="1"/>
          <p:nvPr/>
        </p:nvSpPr>
        <p:spPr>
          <a:xfrm>
            <a:off x="9743520" y="201093"/>
            <a:ext cx="8042239" cy="1200265"/>
          </a:xfrm>
          <a:prstGeom prst="rect">
            <a:avLst/>
          </a:prstGeom>
        </p:spPr>
        <p:txBody>
          <a:bodyPr wrap="square" lIns="0" tIns="0" rIns="0" bIns="0" rtlCol="0" anchor="t">
            <a:spAutoFit/>
          </a:bodyPr>
          <a:lstStyle/>
          <a:p>
            <a:pPr algn="ctr">
              <a:lnSpc>
                <a:spcPts val="9728"/>
              </a:lnSpc>
              <a:spcBef>
                <a:spcPct val="0"/>
              </a:spcBef>
            </a:pPr>
            <a:r>
              <a:rPr lang="en-US" sz="6948" dirty="0">
                <a:solidFill>
                  <a:srgbClr val="FFFFFF"/>
                </a:solidFill>
                <a:latin typeface="Cyrillic Bodoni Condensed"/>
                <a:ea typeface="Cyrillic Bodoni Condensed"/>
                <a:cs typeface="Cyrillic Bodoni Condensed"/>
                <a:sym typeface="Cyrillic Bodoni Condensed"/>
              </a:rPr>
              <a:t>What is Biomagnification?</a:t>
            </a:r>
          </a:p>
        </p:txBody>
      </p:sp>
      <p:sp>
        <p:nvSpPr>
          <p:cNvPr id="14" name="Freeform 14"/>
          <p:cNvSpPr/>
          <p:nvPr/>
        </p:nvSpPr>
        <p:spPr>
          <a:xfrm rot="-1068088">
            <a:off x="12666096" y="3449244"/>
            <a:ext cx="2504885" cy="4114800"/>
          </a:xfrm>
          <a:custGeom>
            <a:avLst/>
            <a:gdLst/>
            <a:ahLst/>
            <a:cxnLst/>
            <a:rect l="l" t="t" r="r" b="b"/>
            <a:pathLst>
              <a:path w="2504885" h="4114800">
                <a:moveTo>
                  <a:pt x="0" y="0"/>
                </a:moveTo>
                <a:lnTo>
                  <a:pt x="2504884" y="0"/>
                </a:lnTo>
                <a:lnTo>
                  <a:pt x="2504884" y="4114800"/>
                </a:lnTo>
                <a:lnTo>
                  <a:pt x="0" y="41148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650270" y="3992813"/>
            <a:ext cx="19588540" cy="4946106"/>
          </a:xfrm>
          <a:custGeom>
            <a:avLst/>
            <a:gdLst/>
            <a:ahLst/>
            <a:cxnLst/>
            <a:rect l="l" t="t" r="r" b="b"/>
            <a:pathLst>
              <a:path w="19588540" h="4946106">
                <a:moveTo>
                  <a:pt x="0" y="0"/>
                </a:moveTo>
                <a:lnTo>
                  <a:pt x="19588540" y="0"/>
                </a:lnTo>
                <a:lnTo>
                  <a:pt x="19588540" y="4946107"/>
                </a:lnTo>
                <a:lnTo>
                  <a:pt x="0" y="49461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14238" y="1953597"/>
            <a:ext cx="7755511" cy="7713208"/>
          </a:xfrm>
          <a:custGeom>
            <a:avLst/>
            <a:gdLst/>
            <a:ahLst/>
            <a:cxnLst/>
            <a:rect l="l" t="t" r="r" b="b"/>
            <a:pathLst>
              <a:path w="7755511" h="7713208">
                <a:moveTo>
                  <a:pt x="0" y="0"/>
                </a:moveTo>
                <a:lnTo>
                  <a:pt x="7755511" y="0"/>
                </a:lnTo>
                <a:lnTo>
                  <a:pt x="7755511" y="7713207"/>
                </a:lnTo>
                <a:lnTo>
                  <a:pt x="0" y="77132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9743520" y="1953597"/>
            <a:ext cx="7755511" cy="7713208"/>
          </a:xfrm>
          <a:custGeom>
            <a:avLst/>
            <a:gdLst/>
            <a:ahLst/>
            <a:cxnLst/>
            <a:rect l="l" t="t" r="r" b="b"/>
            <a:pathLst>
              <a:path w="7755511" h="7713208">
                <a:moveTo>
                  <a:pt x="0" y="0"/>
                </a:moveTo>
                <a:lnTo>
                  <a:pt x="7755511" y="0"/>
                </a:lnTo>
                <a:lnTo>
                  <a:pt x="7755511" y="7713207"/>
                </a:lnTo>
                <a:lnTo>
                  <a:pt x="0" y="77132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743520" y="-2387098"/>
            <a:ext cx="7755511" cy="4075168"/>
          </a:xfrm>
          <a:custGeom>
            <a:avLst/>
            <a:gdLst/>
            <a:ahLst/>
            <a:cxnLst/>
            <a:rect l="l" t="t" r="r" b="b"/>
            <a:pathLst>
              <a:path w="7755511" h="4075168">
                <a:moveTo>
                  <a:pt x="0" y="0"/>
                </a:moveTo>
                <a:lnTo>
                  <a:pt x="7755511" y="0"/>
                </a:lnTo>
                <a:lnTo>
                  <a:pt x="7755511" y="4075168"/>
                </a:lnTo>
                <a:lnTo>
                  <a:pt x="0" y="40751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714238" y="-2387098"/>
            <a:ext cx="7755511" cy="4075168"/>
          </a:xfrm>
          <a:custGeom>
            <a:avLst/>
            <a:gdLst/>
            <a:ahLst/>
            <a:cxnLst/>
            <a:rect l="l" t="t" r="r" b="b"/>
            <a:pathLst>
              <a:path w="7755511" h="4075168">
                <a:moveTo>
                  <a:pt x="0" y="0"/>
                </a:moveTo>
                <a:lnTo>
                  <a:pt x="7755511" y="0"/>
                </a:lnTo>
                <a:lnTo>
                  <a:pt x="7755511" y="4075168"/>
                </a:lnTo>
                <a:lnTo>
                  <a:pt x="0" y="40751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0" y="8468447"/>
            <a:ext cx="1445708" cy="2021970"/>
          </a:xfrm>
          <a:custGeom>
            <a:avLst/>
            <a:gdLst/>
            <a:ahLst/>
            <a:cxnLst/>
            <a:rect l="l" t="t" r="r" b="b"/>
            <a:pathLst>
              <a:path w="1445708" h="2021970">
                <a:moveTo>
                  <a:pt x="0" y="0"/>
                </a:moveTo>
                <a:lnTo>
                  <a:pt x="1445708" y="0"/>
                </a:lnTo>
                <a:lnTo>
                  <a:pt x="1445708" y="2021969"/>
                </a:lnTo>
                <a:lnTo>
                  <a:pt x="0" y="2021969"/>
                </a:lnTo>
                <a:lnTo>
                  <a:pt x="0" y="0"/>
                </a:lnTo>
                <a:close/>
              </a:path>
            </a:pathLst>
          </a:custGeom>
          <a:blipFill>
            <a:blip r:embed="rId6"/>
            <a:stretch>
              <a:fillRect/>
            </a:stretch>
          </a:blipFill>
        </p:spPr>
        <p:txBody>
          <a:bodyPr/>
          <a:lstStyle/>
          <a:p>
            <a:endParaRPr lang="en-US"/>
          </a:p>
        </p:txBody>
      </p:sp>
      <p:sp>
        <p:nvSpPr>
          <p:cNvPr id="8" name="Freeform 8"/>
          <p:cNvSpPr/>
          <p:nvPr/>
        </p:nvSpPr>
        <p:spPr>
          <a:xfrm>
            <a:off x="7554917" y="8725957"/>
            <a:ext cx="3178166" cy="1064686"/>
          </a:xfrm>
          <a:custGeom>
            <a:avLst/>
            <a:gdLst/>
            <a:ahLst/>
            <a:cxnLst/>
            <a:rect l="l" t="t" r="r" b="b"/>
            <a:pathLst>
              <a:path w="3178166" h="1064686">
                <a:moveTo>
                  <a:pt x="0" y="0"/>
                </a:moveTo>
                <a:lnTo>
                  <a:pt x="3178166" y="0"/>
                </a:lnTo>
                <a:lnTo>
                  <a:pt x="3178166" y="1064686"/>
                </a:lnTo>
                <a:lnTo>
                  <a:pt x="0" y="1064686"/>
                </a:lnTo>
                <a:lnTo>
                  <a:pt x="0" y="0"/>
                </a:lnTo>
                <a:close/>
              </a:path>
            </a:pathLst>
          </a:custGeom>
          <a:blipFill>
            <a:blip r:embed="rId7"/>
            <a:stretch>
              <a:fillRect/>
            </a:stretch>
          </a:blipFill>
        </p:spPr>
        <p:txBody>
          <a:bodyPr/>
          <a:lstStyle/>
          <a:p>
            <a:endParaRPr lang="en-US"/>
          </a:p>
        </p:txBody>
      </p:sp>
      <p:sp>
        <p:nvSpPr>
          <p:cNvPr id="9" name="Freeform 9"/>
          <p:cNvSpPr/>
          <p:nvPr/>
        </p:nvSpPr>
        <p:spPr>
          <a:xfrm>
            <a:off x="7958384" y="1743541"/>
            <a:ext cx="2057400" cy="2057400"/>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0" name="Freeform 10"/>
          <p:cNvSpPr/>
          <p:nvPr/>
        </p:nvSpPr>
        <p:spPr>
          <a:xfrm>
            <a:off x="16493111" y="8938920"/>
            <a:ext cx="1532379" cy="1081024"/>
          </a:xfrm>
          <a:custGeom>
            <a:avLst/>
            <a:gdLst/>
            <a:ahLst/>
            <a:cxnLst/>
            <a:rect l="l" t="t" r="r" b="b"/>
            <a:pathLst>
              <a:path w="1532379" h="1081024">
                <a:moveTo>
                  <a:pt x="0" y="0"/>
                </a:moveTo>
                <a:lnTo>
                  <a:pt x="1532378" y="0"/>
                </a:lnTo>
                <a:lnTo>
                  <a:pt x="1532378" y="1081023"/>
                </a:lnTo>
                <a:lnTo>
                  <a:pt x="0" y="108102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TextBox 11"/>
          <p:cNvSpPr txBox="1"/>
          <p:nvPr/>
        </p:nvSpPr>
        <p:spPr>
          <a:xfrm>
            <a:off x="834102" y="211929"/>
            <a:ext cx="7515781" cy="1178594"/>
          </a:xfrm>
          <a:prstGeom prst="rect">
            <a:avLst/>
          </a:prstGeom>
        </p:spPr>
        <p:txBody>
          <a:bodyPr wrap="square" lIns="0" tIns="0" rIns="0" bIns="0" rtlCol="0" anchor="t">
            <a:spAutoFit/>
          </a:bodyPr>
          <a:lstStyle/>
          <a:p>
            <a:pPr algn="ctr">
              <a:lnSpc>
                <a:spcPts val="9637"/>
              </a:lnSpc>
              <a:spcBef>
                <a:spcPct val="0"/>
              </a:spcBef>
            </a:pPr>
            <a:r>
              <a:rPr lang="en-US" sz="6883" dirty="0">
                <a:solidFill>
                  <a:srgbClr val="FFFFFF"/>
                </a:solidFill>
                <a:latin typeface="Cyrillic Bodoni Condensed"/>
                <a:ea typeface="Cyrillic Bodoni Condensed"/>
                <a:cs typeface="Cyrillic Bodoni Condensed"/>
                <a:sym typeface="Cyrillic Bodoni Condensed"/>
              </a:rPr>
              <a:t>What is Bioaccumulation?</a:t>
            </a:r>
          </a:p>
        </p:txBody>
      </p:sp>
      <p:sp>
        <p:nvSpPr>
          <p:cNvPr id="12" name="TextBox 12"/>
          <p:cNvSpPr txBox="1"/>
          <p:nvPr/>
        </p:nvSpPr>
        <p:spPr>
          <a:xfrm>
            <a:off x="9863387" y="280940"/>
            <a:ext cx="7590511" cy="1200265"/>
          </a:xfrm>
          <a:prstGeom prst="rect">
            <a:avLst/>
          </a:prstGeom>
        </p:spPr>
        <p:txBody>
          <a:bodyPr wrap="square" lIns="0" tIns="0" rIns="0" bIns="0" rtlCol="0" anchor="t">
            <a:spAutoFit/>
          </a:bodyPr>
          <a:lstStyle/>
          <a:p>
            <a:pPr algn="ctr">
              <a:lnSpc>
                <a:spcPts val="9728"/>
              </a:lnSpc>
              <a:spcBef>
                <a:spcPct val="0"/>
              </a:spcBef>
            </a:pPr>
            <a:r>
              <a:rPr lang="en-US" sz="6948" dirty="0">
                <a:solidFill>
                  <a:srgbClr val="FFFFFF"/>
                </a:solidFill>
                <a:latin typeface="Cyrillic Bodoni Condensed"/>
                <a:ea typeface="Cyrillic Bodoni Condensed"/>
                <a:cs typeface="Cyrillic Bodoni Condensed"/>
                <a:sym typeface="Cyrillic Bodoni Condensed"/>
              </a:rPr>
              <a:t>What is Biomagnification?</a:t>
            </a:r>
          </a:p>
        </p:txBody>
      </p:sp>
      <p:sp>
        <p:nvSpPr>
          <p:cNvPr id="13" name="TextBox 13"/>
          <p:cNvSpPr txBox="1"/>
          <p:nvPr/>
        </p:nvSpPr>
        <p:spPr>
          <a:xfrm>
            <a:off x="1028700" y="4265974"/>
            <a:ext cx="7126587" cy="2983678"/>
          </a:xfrm>
          <a:prstGeom prst="rect">
            <a:avLst/>
          </a:prstGeom>
        </p:spPr>
        <p:txBody>
          <a:bodyPr lIns="0" tIns="0" rIns="0" bIns="0" rtlCol="0" anchor="t">
            <a:spAutoFit/>
          </a:bodyPr>
          <a:lstStyle/>
          <a:p>
            <a:pPr algn="ctr">
              <a:lnSpc>
                <a:spcPts val="7960"/>
              </a:lnSpc>
              <a:spcBef>
                <a:spcPct val="0"/>
              </a:spcBef>
            </a:pPr>
            <a:r>
              <a:rPr lang="en-US" sz="5685">
                <a:solidFill>
                  <a:srgbClr val="FEFEFE"/>
                </a:solidFill>
                <a:latin typeface="Cyrillic Bodoni Condensed"/>
                <a:ea typeface="Cyrillic Bodoni Condensed"/>
                <a:cs typeface="Cyrillic Bodoni Condensed"/>
                <a:sym typeface="Cyrillic Bodoni Condensed"/>
              </a:rPr>
              <a:t>Accumulation of contaminants in an organism, possibly from the environment and diet </a:t>
            </a:r>
          </a:p>
        </p:txBody>
      </p:sp>
      <p:sp>
        <p:nvSpPr>
          <p:cNvPr id="14" name="TextBox 14"/>
          <p:cNvSpPr txBox="1"/>
          <p:nvPr/>
        </p:nvSpPr>
        <p:spPr>
          <a:xfrm>
            <a:off x="10133812" y="4265974"/>
            <a:ext cx="6974926" cy="2773145"/>
          </a:xfrm>
          <a:prstGeom prst="rect">
            <a:avLst/>
          </a:prstGeom>
        </p:spPr>
        <p:txBody>
          <a:bodyPr lIns="0" tIns="0" rIns="0" bIns="0" rtlCol="0" anchor="t">
            <a:spAutoFit/>
          </a:bodyPr>
          <a:lstStyle/>
          <a:p>
            <a:pPr algn="ctr">
              <a:lnSpc>
                <a:spcPts val="7377"/>
              </a:lnSpc>
              <a:spcBef>
                <a:spcPct val="0"/>
              </a:spcBef>
            </a:pPr>
            <a:r>
              <a:rPr lang="en-US" sz="5269">
                <a:solidFill>
                  <a:srgbClr val="FEFEFE"/>
                </a:solidFill>
                <a:latin typeface="Cyrillic Bodoni Condensed"/>
                <a:ea typeface="Cyrillic Bodoni Condensed"/>
                <a:cs typeface="Cyrillic Bodoni Condensed"/>
                <a:sym typeface="Cyrillic Bodoni Condensed"/>
              </a:rPr>
              <a:t>An increase in concentration of a contaminant as it passes along trophic levels in a food chain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1445042" y="1028700"/>
            <a:ext cx="7336403" cy="1526356"/>
            <a:chOff x="0" y="0"/>
            <a:chExt cx="1932221" cy="402003"/>
          </a:xfrm>
        </p:grpSpPr>
        <p:sp>
          <p:nvSpPr>
            <p:cNvPr id="3" name="Freeform 3"/>
            <p:cNvSpPr/>
            <p:nvPr/>
          </p:nvSpPr>
          <p:spPr>
            <a:xfrm>
              <a:off x="0" y="0"/>
              <a:ext cx="1932221" cy="402003"/>
            </a:xfrm>
            <a:custGeom>
              <a:avLst/>
              <a:gdLst/>
              <a:ahLst/>
              <a:cxnLst/>
              <a:rect l="l" t="t" r="r" b="b"/>
              <a:pathLst>
                <a:path w="1932221" h="402003">
                  <a:moveTo>
                    <a:pt x="53819" y="0"/>
                  </a:moveTo>
                  <a:lnTo>
                    <a:pt x="1878402" y="0"/>
                  </a:lnTo>
                  <a:cubicBezTo>
                    <a:pt x="1892676" y="0"/>
                    <a:pt x="1906365" y="5670"/>
                    <a:pt x="1916458" y="15763"/>
                  </a:cubicBezTo>
                  <a:cubicBezTo>
                    <a:pt x="1926551" y="25856"/>
                    <a:pt x="1932221" y="39545"/>
                    <a:pt x="1932221" y="53819"/>
                  </a:cubicBezTo>
                  <a:lnTo>
                    <a:pt x="1932221" y="348184"/>
                  </a:lnTo>
                  <a:cubicBezTo>
                    <a:pt x="1932221" y="377908"/>
                    <a:pt x="1908126" y="402003"/>
                    <a:pt x="1878402" y="402003"/>
                  </a:cubicBezTo>
                  <a:lnTo>
                    <a:pt x="53819" y="402003"/>
                  </a:lnTo>
                  <a:cubicBezTo>
                    <a:pt x="39545" y="402003"/>
                    <a:pt x="25856" y="396333"/>
                    <a:pt x="15763" y="386240"/>
                  </a:cubicBezTo>
                  <a:cubicBezTo>
                    <a:pt x="5670" y="376147"/>
                    <a:pt x="0" y="362458"/>
                    <a:pt x="0" y="348184"/>
                  </a:cubicBezTo>
                  <a:lnTo>
                    <a:pt x="0" y="53819"/>
                  </a:lnTo>
                  <a:cubicBezTo>
                    <a:pt x="0" y="39545"/>
                    <a:pt x="5670" y="25856"/>
                    <a:pt x="15763" y="15763"/>
                  </a:cubicBezTo>
                  <a:cubicBezTo>
                    <a:pt x="25856" y="5670"/>
                    <a:pt x="39545" y="0"/>
                    <a:pt x="53819" y="0"/>
                  </a:cubicBezTo>
                  <a:close/>
                </a:path>
              </a:pathLst>
            </a:custGeom>
            <a:solidFill>
              <a:srgbClr val="00004B"/>
            </a:solidFill>
          </p:spPr>
          <p:txBody>
            <a:bodyPr/>
            <a:lstStyle/>
            <a:p>
              <a:endParaRPr lang="en-US"/>
            </a:p>
          </p:txBody>
        </p:sp>
        <p:sp>
          <p:nvSpPr>
            <p:cNvPr id="4" name="TextBox 4"/>
            <p:cNvSpPr txBox="1"/>
            <p:nvPr/>
          </p:nvSpPr>
          <p:spPr>
            <a:xfrm>
              <a:off x="0" y="-47625"/>
              <a:ext cx="1932221" cy="44962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1455770">
            <a:off x="-1533953" y="2153725"/>
            <a:ext cx="21355906" cy="5392366"/>
          </a:xfrm>
          <a:custGeom>
            <a:avLst/>
            <a:gdLst/>
            <a:ahLst/>
            <a:cxnLst/>
            <a:rect l="l" t="t" r="r" b="b"/>
            <a:pathLst>
              <a:path w="21355906" h="5392366">
                <a:moveTo>
                  <a:pt x="0" y="0"/>
                </a:moveTo>
                <a:lnTo>
                  <a:pt x="21355906" y="0"/>
                </a:lnTo>
                <a:lnTo>
                  <a:pt x="21355906" y="5392367"/>
                </a:lnTo>
                <a:lnTo>
                  <a:pt x="0" y="5392367"/>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1236458" y="710298"/>
            <a:ext cx="5098182" cy="8866403"/>
          </a:xfrm>
          <a:custGeom>
            <a:avLst/>
            <a:gdLst/>
            <a:ahLst/>
            <a:cxnLst/>
            <a:rect l="l" t="t" r="r" b="b"/>
            <a:pathLst>
              <a:path w="5098182" h="8866403">
                <a:moveTo>
                  <a:pt x="0" y="0"/>
                </a:moveTo>
                <a:lnTo>
                  <a:pt x="5098182" y="0"/>
                </a:lnTo>
                <a:lnTo>
                  <a:pt x="5098182" y="8866404"/>
                </a:lnTo>
                <a:lnTo>
                  <a:pt x="0" y="88664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785134" y="1167415"/>
            <a:ext cx="6656219" cy="1115575"/>
          </a:xfrm>
          <a:prstGeom prst="rect">
            <a:avLst/>
          </a:prstGeom>
        </p:spPr>
        <p:txBody>
          <a:bodyPr lIns="0" tIns="0" rIns="0" bIns="0" rtlCol="0" anchor="t">
            <a:spAutoFit/>
          </a:bodyPr>
          <a:lstStyle/>
          <a:p>
            <a:pPr algn="ctr">
              <a:lnSpc>
                <a:spcPts val="9063"/>
              </a:lnSpc>
              <a:spcBef>
                <a:spcPct val="0"/>
              </a:spcBef>
            </a:pPr>
            <a:r>
              <a:rPr lang="en-US" sz="6474">
                <a:solidFill>
                  <a:srgbClr val="FFFFFF"/>
                </a:solidFill>
                <a:latin typeface="Cyrillic Bodoni Condensed"/>
                <a:ea typeface="Cyrillic Bodoni Condensed"/>
                <a:cs typeface="Cyrillic Bodoni Condensed"/>
                <a:sym typeface="Cyrillic Bodoni Condensed"/>
              </a:rPr>
              <a:t>What are Trophic Levels?</a:t>
            </a:r>
          </a:p>
        </p:txBody>
      </p:sp>
      <p:grpSp>
        <p:nvGrpSpPr>
          <p:cNvPr id="8" name="Group 8"/>
          <p:cNvGrpSpPr/>
          <p:nvPr/>
        </p:nvGrpSpPr>
        <p:grpSpPr>
          <a:xfrm>
            <a:off x="1445042" y="3323553"/>
            <a:ext cx="7336403" cy="5934747"/>
            <a:chOff x="0" y="0"/>
            <a:chExt cx="1932221" cy="1563061"/>
          </a:xfrm>
        </p:grpSpPr>
        <p:sp>
          <p:nvSpPr>
            <p:cNvPr id="9" name="Freeform 9"/>
            <p:cNvSpPr/>
            <p:nvPr/>
          </p:nvSpPr>
          <p:spPr>
            <a:xfrm>
              <a:off x="0" y="0"/>
              <a:ext cx="1932221" cy="1563061"/>
            </a:xfrm>
            <a:custGeom>
              <a:avLst/>
              <a:gdLst/>
              <a:ahLst/>
              <a:cxnLst/>
              <a:rect l="l" t="t" r="r" b="b"/>
              <a:pathLst>
                <a:path w="1932221" h="1563061">
                  <a:moveTo>
                    <a:pt x="53819" y="0"/>
                  </a:moveTo>
                  <a:lnTo>
                    <a:pt x="1878402" y="0"/>
                  </a:lnTo>
                  <a:cubicBezTo>
                    <a:pt x="1892676" y="0"/>
                    <a:pt x="1906365" y="5670"/>
                    <a:pt x="1916458" y="15763"/>
                  </a:cubicBezTo>
                  <a:cubicBezTo>
                    <a:pt x="1926551" y="25856"/>
                    <a:pt x="1932221" y="39545"/>
                    <a:pt x="1932221" y="53819"/>
                  </a:cubicBezTo>
                  <a:lnTo>
                    <a:pt x="1932221" y="1509242"/>
                  </a:lnTo>
                  <a:cubicBezTo>
                    <a:pt x="1932221" y="1538965"/>
                    <a:pt x="1908126" y="1563061"/>
                    <a:pt x="1878402" y="1563061"/>
                  </a:cubicBezTo>
                  <a:lnTo>
                    <a:pt x="53819" y="1563061"/>
                  </a:lnTo>
                  <a:cubicBezTo>
                    <a:pt x="39545" y="1563061"/>
                    <a:pt x="25856" y="1557391"/>
                    <a:pt x="15763" y="1547298"/>
                  </a:cubicBezTo>
                  <a:cubicBezTo>
                    <a:pt x="5670" y="1537205"/>
                    <a:pt x="0" y="1523516"/>
                    <a:pt x="0" y="1509242"/>
                  </a:cubicBezTo>
                  <a:lnTo>
                    <a:pt x="0" y="53819"/>
                  </a:lnTo>
                  <a:cubicBezTo>
                    <a:pt x="0" y="39545"/>
                    <a:pt x="5670" y="25856"/>
                    <a:pt x="15763" y="15763"/>
                  </a:cubicBezTo>
                  <a:cubicBezTo>
                    <a:pt x="25856" y="5670"/>
                    <a:pt x="39545" y="0"/>
                    <a:pt x="53819" y="0"/>
                  </a:cubicBezTo>
                  <a:close/>
                </a:path>
              </a:pathLst>
            </a:custGeom>
            <a:solidFill>
              <a:srgbClr val="00004B"/>
            </a:solidFill>
          </p:spPr>
          <p:txBody>
            <a:bodyPr/>
            <a:lstStyle/>
            <a:p>
              <a:endParaRPr lang="en-US"/>
            </a:p>
          </p:txBody>
        </p:sp>
        <p:sp>
          <p:nvSpPr>
            <p:cNvPr id="10" name="TextBox 10"/>
            <p:cNvSpPr txBox="1"/>
            <p:nvPr/>
          </p:nvSpPr>
          <p:spPr>
            <a:xfrm>
              <a:off x="0" y="-47625"/>
              <a:ext cx="1932221" cy="1610686"/>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1068088">
            <a:off x="3860801" y="4233526"/>
            <a:ext cx="2504884" cy="4114800"/>
          </a:xfrm>
          <a:custGeom>
            <a:avLst/>
            <a:gdLst/>
            <a:ahLst/>
            <a:cxnLst/>
            <a:rect l="l" t="t" r="r" b="b"/>
            <a:pathLst>
              <a:path w="2504884" h="4114800">
                <a:moveTo>
                  <a:pt x="0" y="0"/>
                </a:moveTo>
                <a:lnTo>
                  <a:pt x="2504884" y="0"/>
                </a:lnTo>
                <a:lnTo>
                  <a:pt x="250488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1146844" y="710298"/>
            <a:ext cx="7336403" cy="1526356"/>
            <a:chOff x="0" y="0"/>
            <a:chExt cx="1932221" cy="402003"/>
          </a:xfrm>
        </p:grpSpPr>
        <p:sp>
          <p:nvSpPr>
            <p:cNvPr id="3" name="Freeform 3"/>
            <p:cNvSpPr/>
            <p:nvPr/>
          </p:nvSpPr>
          <p:spPr>
            <a:xfrm>
              <a:off x="0" y="0"/>
              <a:ext cx="1932221" cy="402003"/>
            </a:xfrm>
            <a:custGeom>
              <a:avLst/>
              <a:gdLst/>
              <a:ahLst/>
              <a:cxnLst/>
              <a:rect l="l" t="t" r="r" b="b"/>
              <a:pathLst>
                <a:path w="1932221" h="402003">
                  <a:moveTo>
                    <a:pt x="53819" y="0"/>
                  </a:moveTo>
                  <a:lnTo>
                    <a:pt x="1878402" y="0"/>
                  </a:lnTo>
                  <a:cubicBezTo>
                    <a:pt x="1892676" y="0"/>
                    <a:pt x="1906365" y="5670"/>
                    <a:pt x="1916458" y="15763"/>
                  </a:cubicBezTo>
                  <a:cubicBezTo>
                    <a:pt x="1926551" y="25856"/>
                    <a:pt x="1932221" y="39545"/>
                    <a:pt x="1932221" y="53819"/>
                  </a:cubicBezTo>
                  <a:lnTo>
                    <a:pt x="1932221" y="348184"/>
                  </a:lnTo>
                  <a:cubicBezTo>
                    <a:pt x="1932221" y="377908"/>
                    <a:pt x="1908126" y="402003"/>
                    <a:pt x="1878402" y="402003"/>
                  </a:cubicBezTo>
                  <a:lnTo>
                    <a:pt x="53819" y="402003"/>
                  </a:lnTo>
                  <a:cubicBezTo>
                    <a:pt x="39545" y="402003"/>
                    <a:pt x="25856" y="396333"/>
                    <a:pt x="15763" y="386240"/>
                  </a:cubicBezTo>
                  <a:cubicBezTo>
                    <a:pt x="5670" y="376147"/>
                    <a:pt x="0" y="362458"/>
                    <a:pt x="0" y="348184"/>
                  </a:cubicBezTo>
                  <a:lnTo>
                    <a:pt x="0" y="53819"/>
                  </a:lnTo>
                  <a:cubicBezTo>
                    <a:pt x="0" y="39545"/>
                    <a:pt x="5670" y="25856"/>
                    <a:pt x="15763" y="15763"/>
                  </a:cubicBezTo>
                  <a:cubicBezTo>
                    <a:pt x="25856" y="5670"/>
                    <a:pt x="39545" y="0"/>
                    <a:pt x="53819" y="0"/>
                  </a:cubicBezTo>
                  <a:close/>
                </a:path>
              </a:pathLst>
            </a:custGeom>
            <a:solidFill>
              <a:srgbClr val="00004B"/>
            </a:solidFill>
          </p:spPr>
          <p:txBody>
            <a:bodyPr/>
            <a:lstStyle/>
            <a:p>
              <a:endParaRPr lang="en-US"/>
            </a:p>
          </p:txBody>
        </p:sp>
        <p:sp>
          <p:nvSpPr>
            <p:cNvPr id="4" name="TextBox 4"/>
            <p:cNvSpPr txBox="1"/>
            <p:nvPr/>
          </p:nvSpPr>
          <p:spPr>
            <a:xfrm>
              <a:off x="0" y="-47625"/>
              <a:ext cx="1932221" cy="44962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1455770">
            <a:off x="-1533953" y="2153725"/>
            <a:ext cx="21355906" cy="5392366"/>
          </a:xfrm>
          <a:custGeom>
            <a:avLst/>
            <a:gdLst/>
            <a:ahLst/>
            <a:cxnLst/>
            <a:rect l="l" t="t" r="r" b="b"/>
            <a:pathLst>
              <a:path w="21355906" h="5392366">
                <a:moveTo>
                  <a:pt x="0" y="0"/>
                </a:moveTo>
                <a:lnTo>
                  <a:pt x="21355906" y="0"/>
                </a:lnTo>
                <a:lnTo>
                  <a:pt x="21355906" y="5392367"/>
                </a:lnTo>
                <a:lnTo>
                  <a:pt x="0" y="5392367"/>
                </a:lnTo>
                <a:lnTo>
                  <a:pt x="0" y="0"/>
                </a:lnTo>
                <a:close/>
              </a:path>
            </a:pathLst>
          </a:custGeom>
          <a:blipFill>
            <a:blip>
              <a:alphaModFix amt="9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1236458" y="710298"/>
            <a:ext cx="5098182" cy="8866403"/>
          </a:xfrm>
          <a:custGeom>
            <a:avLst/>
            <a:gdLst/>
            <a:ahLst/>
            <a:cxnLst/>
            <a:rect l="l" t="t" r="r" b="b"/>
            <a:pathLst>
              <a:path w="5098182" h="8866403">
                <a:moveTo>
                  <a:pt x="0" y="0"/>
                </a:moveTo>
                <a:lnTo>
                  <a:pt x="5098182" y="0"/>
                </a:lnTo>
                <a:lnTo>
                  <a:pt x="5098182" y="8866404"/>
                </a:lnTo>
                <a:lnTo>
                  <a:pt x="0" y="88664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1486936" y="849014"/>
            <a:ext cx="6656219" cy="1115575"/>
          </a:xfrm>
          <a:prstGeom prst="rect">
            <a:avLst/>
          </a:prstGeom>
        </p:spPr>
        <p:txBody>
          <a:bodyPr lIns="0" tIns="0" rIns="0" bIns="0" rtlCol="0" anchor="t">
            <a:spAutoFit/>
          </a:bodyPr>
          <a:lstStyle/>
          <a:p>
            <a:pPr algn="ctr">
              <a:lnSpc>
                <a:spcPts val="9063"/>
              </a:lnSpc>
              <a:spcBef>
                <a:spcPct val="0"/>
              </a:spcBef>
            </a:pPr>
            <a:r>
              <a:rPr lang="en-US" sz="6474">
                <a:solidFill>
                  <a:srgbClr val="FFFFFF"/>
                </a:solidFill>
                <a:latin typeface="Cyrillic Bodoni Condensed"/>
                <a:ea typeface="Cyrillic Bodoni Condensed"/>
                <a:cs typeface="Cyrillic Bodoni Condensed"/>
                <a:sym typeface="Cyrillic Bodoni Condensed"/>
              </a:rPr>
              <a:t>What are Trophic Levels?</a:t>
            </a:r>
          </a:p>
        </p:txBody>
      </p:sp>
      <p:grpSp>
        <p:nvGrpSpPr>
          <p:cNvPr id="8" name="Group 8"/>
          <p:cNvGrpSpPr/>
          <p:nvPr/>
        </p:nvGrpSpPr>
        <p:grpSpPr>
          <a:xfrm>
            <a:off x="1146844" y="3323553"/>
            <a:ext cx="7336403" cy="5934747"/>
            <a:chOff x="0" y="0"/>
            <a:chExt cx="1932221" cy="1563061"/>
          </a:xfrm>
        </p:grpSpPr>
        <p:sp>
          <p:nvSpPr>
            <p:cNvPr id="9" name="Freeform 9"/>
            <p:cNvSpPr/>
            <p:nvPr/>
          </p:nvSpPr>
          <p:spPr>
            <a:xfrm>
              <a:off x="0" y="0"/>
              <a:ext cx="1932221" cy="1563061"/>
            </a:xfrm>
            <a:custGeom>
              <a:avLst/>
              <a:gdLst/>
              <a:ahLst/>
              <a:cxnLst/>
              <a:rect l="l" t="t" r="r" b="b"/>
              <a:pathLst>
                <a:path w="1932221" h="1563061">
                  <a:moveTo>
                    <a:pt x="53819" y="0"/>
                  </a:moveTo>
                  <a:lnTo>
                    <a:pt x="1878402" y="0"/>
                  </a:lnTo>
                  <a:cubicBezTo>
                    <a:pt x="1892676" y="0"/>
                    <a:pt x="1906365" y="5670"/>
                    <a:pt x="1916458" y="15763"/>
                  </a:cubicBezTo>
                  <a:cubicBezTo>
                    <a:pt x="1926551" y="25856"/>
                    <a:pt x="1932221" y="39545"/>
                    <a:pt x="1932221" y="53819"/>
                  </a:cubicBezTo>
                  <a:lnTo>
                    <a:pt x="1932221" y="1509242"/>
                  </a:lnTo>
                  <a:cubicBezTo>
                    <a:pt x="1932221" y="1538965"/>
                    <a:pt x="1908126" y="1563061"/>
                    <a:pt x="1878402" y="1563061"/>
                  </a:cubicBezTo>
                  <a:lnTo>
                    <a:pt x="53819" y="1563061"/>
                  </a:lnTo>
                  <a:cubicBezTo>
                    <a:pt x="39545" y="1563061"/>
                    <a:pt x="25856" y="1557391"/>
                    <a:pt x="15763" y="1547298"/>
                  </a:cubicBezTo>
                  <a:cubicBezTo>
                    <a:pt x="5670" y="1537205"/>
                    <a:pt x="0" y="1523516"/>
                    <a:pt x="0" y="1509242"/>
                  </a:cubicBezTo>
                  <a:lnTo>
                    <a:pt x="0" y="53819"/>
                  </a:lnTo>
                  <a:cubicBezTo>
                    <a:pt x="0" y="39545"/>
                    <a:pt x="5670" y="25856"/>
                    <a:pt x="15763" y="15763"/>
                  </a:cubicBezTo>
                  <a:cubicBezTo>
                    <a:pt x="25856" y="5670"/>
                    <a:pt x="39545" y="0"/>
                    <a:pt x="53819" y="0"/>
                  </a:cubicBezTo>
                  <a:close/>
                </a:path>
              </a:pathLst>
            </a:custGeom>
            <a:solidFill>
              <a:srgbClr val="00004B"/>
            </a:solidFill>
          </p:spPr>
          <p:txBody>
            <a:bodyPr/>
            <a:lstStyle/>
            <a:p>
              <a:endParaRPr lang="en-US"/>
            </a:p>
          </p:txBody>
        </p:sp>
        <p:sp>
          <p:nvSpPr>
            <p:cNvPr id="10" name="TextBox 10"/>
            <p:cNvSpPr txBox="1"/>
            <p:nvPr/>
          </p:nvSpPr>
          <p:spPr>
            <a:xfrm>
              <a:off x="0" y="-47625"/>
              <a:ext cx="1932221" cy="1610686"/>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1243891" y="3751971"/>
            <a:ext cx="7142310" cy="4973135"/>
          </a:xfrm>
          <a:prstGeom prst="rect">
            <a:avLst/>
          </a:prstGeom>
        </p:spPr>
        <p:txBody>
          <a:bodyPr lIns="0" tIns="0" rIns="0" bIns="0" rtlCol="0" anchor="t">
            <a:spAutoFit/>
          </a:bodyPr>
          <a:lstStyle/>
          <a:p>
            <a:pPr algn="ctr">
              <a:lnSpc>
                <a:spcPts val="7949"/>
              </a:lnSpc>
              <a:spcBef>
                <a:spcPct val="0"/>
              </a:spcBef>
            </a:pPr>
            <a:r>
              <a:rPr lang="en-US" sz="5678">
                <a:solidFill>
                  <a:srgbClr val="FFFFFF"/>
                </a:solidFill>
                <a:latin typeface="Cyrillic Bodoni Condensed"/>
                <a:ea typeface="Cyrillic Bodoni Condensed"/>
                <a:cs typeface="Cyrillic Bodoni Condensed"/>
                <a:sym typeface="Cyrillic Bodoni Condensed"/>
              </a:rPr>
              <a:t>Trophic Levels are the level or position of an organism in the food chain. Trophic level helps to explain energy relationships between different organisms.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13740320" y="4411190"/>
            <a:ext cx="5012631" cy="6997328"/>
          </a:xfrm>
          <a:custGeom>
            <a:avLst/>
            <a:gdLst/>
            <a:ahLst/>
            <a:cxnLst/>
            <a:rect l="l" t="t" r="r" b="b"/>
            <a:pathLst>
              <a:path w="5012631" h="6997328">
                <a:moveTo>
                  <a:pt x="0" y="0"/>
                </a:moveTo>
                <a:lnTo>
                  <a:pt x="5012632" y="0"/>
                </a:lnTo>
                <a:lnTo>
                  <a:pt x="5012632" y="6997328"/>
                </a:lnTo>
                <a:lnTo>
                  <a:pt x="0" y="699732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flipH="1">
            <a:off x="0" y="5678097"/>
            <a:ext cx="3255128" cy="4885745"/>
          </a:xfrm>
          <a:custGeom>
            <a:avLst/>
            <a:gdLst/>
            <a:ahLst/>
            <a:cxnLst/>
            <a:rect l="l" t="t" r="r" b="b"/>
            <a:pathLst>
              <a:path w="3255128" h="4885745">
                <a:moveTo>
                  <a:pt x="3255128" y="0"/>
                </a:moveTo>
                <a:lnTo>
                  <a:pt x="0" y="0"/>
                </a:lnTo>
                <a:lnTo>
                  <a:pt x="0" y="4885745"/>
                </a:lnTo>
                <a:lnTo>
                  <a:pt x="3255128" y="4885745"/>
                </a:lnTo>
                <a:lnTo>
                  <a:pt x="3255128"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2837271" y="866775"/>
            <a:ext cx="12613458" cy="6147768"/>
          </a:xfrm>
          <a:prstGeom prst="rect">
            <a:avLst/>
          </a:prstGeom>
        </p:spPr>
        <p:txBody>
          <a:bodyPr lIns="0" tIns="0" rIns="0" bIns="0" rtlCol="0" anchor="t">
            <a:spAutoFit/>
          </a:bodyPr>
          <a:lstStyle/>
          <a:p>
            <a:pPr algn="ctr">
              <a:lnSpc>
                <a:spcPts val="12259"/>
              </a:lnSpc>
              <a:spcBef>
                <a:spcPct val="0"/>
              </a:spcBef>
            </a:pPr>
            <a:r>
              <a:rPr lang="en-US" sz="8756">
                <a:solidFill>
                  <a:srgbClr val="FFFFFF"/>
                </a:solidFill>
                <a:latin typeface="Cyrillic Bodoni Condensed"/>
                <a:ea typeface="Cyrillic Bodoni Condensed"/>
                <a:cs typeface="Cyrillic Bodoni Condensed"/>
                <a:sym typeface="Cyrillic Bodoni Condensed"/>
              </a:rPr>
              <a:t>Why would the concentration of these chemicals be higher as it moves up trophic levels of the food chain?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650270" y="2670447"/>
            <a:ext cx="19588540" cy="4946106"/>
          </a:xfrm>
          <a:custGeom>
            <a:avLst/>
            <a:gdLst/>
            <a:ahLst/>
            <a:cxnLst/>
            <a:rect l="l" t="t" r="r" b="b"/>
            <a:pathLst>
              <a:path w="19588540" h="4946106">
                <a:moveTo>
                  <a:pt x="0" y="0"/>
                </a:moveTo>
                <a:lnTo>
                  <a:pt x="19588540" y="0"/>
                </a:lnTo>
                <a:lnTo>
                  <a:pt x="19588540" y="4946106"/>
                </a:lnTo>
                <a:lnTo>
                  <a:pt x="0" y="4946106"/>
                </a:lnTo>
                <a:lnTo>
                  <a:pt x="0" y="0"/>
                </a:lnTo>
                <a:close/>
              </a:path>
            </a:pathLst>
          </a:custGeom>
          <a:blipFill>
            <a:blip>
              <a:alphaModFix amt="7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96243" y="3855060"/>
            <a:ext cx="1956221" cy="1653006"/>
          </a:xfrm>
          <a:custGeom>
            <a:avLst/>
            <a:gdLst/>
            <a:ahLst/>
            <a:cxnLst/>
            <a:rect l="l" t="t" r="r" b="b"/>
            <a:pathLst>
              <a:path w="1956221" h="1653006">
                <a:moveTo>
                  <a:pt x="0" y="0"/>
                </a:moveTo>
                <a:lnTo>
                  <a:pt x="1956221" y="0"/>
                </a:lnTo>
                <a:lnTo>
                  <a:pt x="1956221" y="1653007"/>
                </a:lnTo>
                <a:lnTo>
                  <a:pt x="0" y="165300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700000">
            <a:off x="84022" y="6387311"/>
            <a:ext cx="1493516" cy="1961926"/>
          </a:xfrm>
          <a:custGeom>
            <a:avLst/>
            <a:gdLst/>
            <a:ahLst/>
            <a:cxnLst/>
            <a:rect l="l" t="t" r="r" b="b"/>
            <a:pathLst>
              <a:path w="1493516" h="1961926">
                <a:moveTo>
                  <a:pt x="0" y="0"/>
                </a:moveTo>
                <a:lnTo>
                  <a:pt x="1493517" y="0"/>
                </a:lnTo>
                <a:lnTo>
                  <a:pt x="1493517" y="1961926"/>
                </a:lnTo>
                <a:lnTo>
                  <a:pt x="0" y="196192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6848865">
            <a:off x="1917719" y="5852750"/>
            <a:ext cx="1442311" cy="1634347"/>
          </a:xfrm>
          <a:custGeom>
            <a:avLst/>
            <a:gdLst/>
            <a:ahLst/>
            <a:cxnLst/>
            <a:rect l="l" t="t" r="r" b="b"/>
            <a:pathLst>
              <a:path w="1442311" h="1634347">
                <a:moveTo>
                  <a:pt x="0" y="0"/>
                </a:moveTo>
                <a:lnTo>
                  <a:pt x="1442311" y="0"/>
                </a:lnTo>
                <a:lnTo>
                  <a:pt x="1442311" y="1634347"/>
                </a:lnTo>
                <a:lnTo>
                  <a:pt x="0" y="163434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3011844">
            <a:off x="1891346" y="2477179"/>
            <a:ext cx="978874" cy="1221683"/>
          </a:xfrm>
          <a:custGeom>
            <a:avLst/>
            <a:gdLst/>
            <a:ahLst/>
            <a:cxnLst/>
            <a:rect l="l" t="t" r="r" b="b"/>
            <a:pathLst>
              <a:path w="978874" h="1221683">
                <a:moveTo>
                  <a:pt x="0" y="0"/>
                </a:moveTo>
                <a:lnTo>
                  <a:pt x="978874" y="0"/>
                </a:lnTo>
                <a:lnTo>
                  <a:pt x="978874" y="1221684"/>
                </a:lnTo>
                <a:lnTo>
                  <a:pt x="0" y="12216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2201195" y="575380"/>
            <a:ext cx="998484" cy="1069327"/>
          </a:xfrm>
          <a:custGeom>
            <a:avLst/>
            <a:gdLst/>
            <a:ahLst/>
            <a:cxnLst/>
            <a:rect l="l" t="t" r="r" b="b"/>
            <a:pathLst>
              <a:path w="998484" h="1069327">
                <a:moveTo>
                  <a:pt x="0" y="0"/>
                </a:moveTo>
                <a:lnTo>
                  <a:pt x="998484" y="0"/>
                </a:lnTo>
                <a:lnTo>
                  <a:pt x="998484" y="1069327"/>
                </a:lnTo>
                <a:lnTo>
                  <a:pt x="0" y="106932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306333" y="653365"/>
            <a:ext cx="1536041" cy="1614760"/>
          </a:xfrm>
          <a:custGeom>
            <a:avLst/>
            <a:gdLst/>
            <a:ahLst/>
            <a:cxnLst/>
            <a:rect l="l" t="t" r="r" b="b"/>
            <a:pathLst>
              <a:path w="1536041" h="1614760">
                <a:moveTo>
                  <a:pt x="0" y="0"/>
                </a:moveTo>
                <a:lnTo>
                  <a:pt x="1536041" y="0"/>
                </a:lnTo>
                <a:lnTo>
                  <a:pt x="1536041" y="1614760"/>
                </a:lnTo>
                <a:lnTo>
                  <a:pt x="0" y="161476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1026740">
            <a:off x="6045246" y="2870262"/>
            <a:ext cx="4389074" cy="1969597"/>
          </a:xfrm>
          <a:custGeom>
            <a:avLst/>
            <a:gdLst/>
            <a:ahLst/>
            <a:cxnLst/>
            <a:rect l="l" t="t" r="r" b="b"/>
            <a:pathLst>
              <a:path w="4389074" h="1969597">
                <a:moveTo>
                  <a:pt x="0" y="0"/>
                </a:moveTo>
                <a:lnTo>
                  <a:pt x="4389074" y="0"/>
                </a:lnTo>
                <a:lnTo>
                  <a:pt x="4389074" y="1969597"/>
                </a:lnTo>
                <a:lnTo>
                  <a:pt x="0" y="196959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a:off x="6045246" y="5398677"/>
            <a:ext cx="4389074" cy="1969597"/>
          </a:xfrm>
          <a:custGeom>
            <a:avLst/>
            <a:gdLst/>
            <a:ahLst/>
            <a:cxnLst/>
            <a:rect l="l" t="t" r="r" b="b"/>
            <a:pathLst>
              <a:path w="4389074" h="1969597">
                <a:moveTo>
                  <a:pt x="0" y="0"/>
                </a:moveTo>
                <a:lnTo>
                  <a:pt x="4389074" y="0"/>
                </a:lnTo>
                <a:lnTo>
                  <a:pt x="4389074" y="1969597"/>
                </a:lnTo>
                <a:lnTo>
                  <a:pt x="0" y="196959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123296">
            <a:off x="13635865" y="5221433"/>
            <a:ext cx="4384551" cy="2104585"/>
          </a:xfrm>
          <a:custGeom>
            <a:avLst/>
            <a:gdLst/>
            <a:ahLst/>
            <a:cxnLst/>
            <a:rect l="l" t="t" r="r" b="b"/>
            <a:pathLst>
              <a:path w="4384551" h="2104585">
                <a:moveTo>
                  <a:pt x="0" y="0"/>
                </a:moveTo>
                <a:lnTo>
                  <a:pt x="4384551" y="0"/>
                </a:lnTo>
                <a:lnTo>
                  <a:pt x="4384551" y="2104585"/>
                </a:lnTo>
                <a:lnTo>
                  <a:pt x="0" y="210458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3199679" y="4407110"/>
            <a:ext cx="2499765" cy="1417352"/>
          </a:xfrm>
          <a:custGeom>
            <a:avLst/>
            <a:gdLst/>
            <a:ahLst/>
            <a:cxnLst/>
            <a:rect l="l" t="t" r="r" b="b"/>
            <a:pathLst>
              <a:path w="2499765" h="1417352">
                <a:moveTo>
                  <a:pt x="0" y="0"/>
                </a:moveTo>
                <a:lnTo>
                  <a:pt x="2499765" y="0"/>
                </a:lnTo>
                <a:lnTo>
                  <a:pt x="2499765" y="1417352"/>
                </a:lnTo>
                <a:lnTo>
                  <a:pt x="0" y="141735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p:cNvSpPr/>
          <p:nvPr/>
        </p:nvSpPr>
        <p:spPr>
          <a:xfrm>
            <a:off x="10626941" y="4378050"/>
            <a:ext cx="2499765" cy="1417352"/>
          </a:xfrm>
          <a:custGeom>
            <a:avLst/>
            <a:gdLst/>
            <a:ahLst/>
            <a:cxnLst/>
            <a:rect l="l" t="t" r="r" b="b"/>
            <a:pathLst>
              <a:path w="2499765" h="1417352">
                <a:moveTo>
                  <a:pt x="0" y="0"/>
                </a:moveTo>
                <a:lnTo>
                  <a:pt x="2499764" y="0"/>
                </a:lnTo>
                <a:lnTo>
                  <a:pt x="2499764" y="1417352"/>
                </a:lnTo>
                <a:lnTo>
                  <a:pt x="0" y="141735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Freeform 14"/>
          <p:cNvSpPr/>
          <p:nvPr/>
        </p:nvSpPr>
        <p:spPr>
          <a:xfrm rot="2594587">
            <a:off x="803430" y="1079741"/>
            <a:ext cx="1276383" cy="2844308"/>
          </a:xfrm>
          <a:custGeom>
            <a:avLst/>
            <a:gdLst/>
            <a:ahLst/>
            <a:cxnLst/>
            <a:rect l="l" t="t" r="r" b="b"/>
            <a:pathLst>
              <a:path w="1276383" h="2844308">
                <a:moveTo>
                  <a:pt x="0" y="0"/>
                </a:moveTo>
                <a:lnTo>
                  <a:pt x="1276384" y="0"/>
                </a:lnTo>
                <a:lnTo>
                  <a:pt x="1276384"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5" name="Freeform 15"/>
          <p:cNvSpPr/>
          <p:nvPr/>
        </p:nvSpPr>
        <p:spPr>
          <a:xfrm rot="2594587">
            <a:off x="803430" y="2546646"/>
            <a:ext cx="1276383" cy="2844308"/>
          </a:xfrm>
          <a:custGeom>
            <a:avLst/>
            <a:gdLst/>
            <a:ahLst/>
            <a:cxnLst/>
            <a:rect l="l" t="t" r="r" b="b"/>
            <a:pathLst>
              <a:path w="1276383" h="2844308">
                <a:moveTo>
                  <a:pt x="0" y="0"/>
                </a:moveTo>
                <a:lnTo>
                  <a:pt x="1276384" y="0"/>
                </a:lnTo>
                <a:lnTo>
                  <a:pt x="1276384"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6" name="Freeform 16"/>
          <p:cNvSpPr/>
          <p:nvPr/>
        </p:nvSpPr>
        <p:spPr>
          <a:xfrm rot="2594587">
            <a:off x="803430" y="4255421"/>
            <a:ext cx="1276383" cy="2844308"/>
          </a:xfrm>
          <a:custGeom>
            <a:avLst/>
            <a:gdLst/>
            <a:ahLst/>
            <a:cxnLst/>
            <a:rect l="l" t="t" r="r" b="b"/>
            <a:pathLst>
              <a:path w="1276383" h="2844308">
                <a:moveTo>
                  <a:pt x="0" y="0"/>
                </a:moveTo>
                <a:lnTo>
                  <a:pt x="1276384" y="0"/>
                </a:lnTo>
                <a:lnTo>
                  <a:pt x="1276384"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7" name="Freeform 17"/>
          <p:cNvSpPr/>
          <p:nvPr/>
        </p:nvSpPr>
        <p:spPr>
          <a:xfrm rot="2594587">
            <a:off x="1602162" y="5247769"/>
            <a:ext cx="1276383" cy="2844308"/>
          </a:xfrm>
          <a:custGeom>
            <a:avLst/>
            <a:gdLst/>
            <a:ahLst/>
            <a:cxnLst/>
            <a:rect l="l" t="t" r="r" b="b"/>
            <a:pathLst>
              <a:path w="1276383" h="2844308">
                <a:moveTo>
                  <a:pt x="0" y="0"/>
                </a:moveTo>
                <a:lnTo>
                  <a:pt x="1276384" y="0"/>
                </a:lnTo>
                <a:lnTo>
                  <a:pt x="1276384"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8" name="TextBox 18"/>
          <p:cNvSpPr txBox="1"/>
          <p:nvPr/>
        </p:nvSpPr>
        <p:spPr>
          <a:xfrm>
            <a:off x="353644" y="8324093"/>
            <a:ext cx="3325913" cy="1475926"/>
          </a:xfrm>
          <a:prstGeom prst="rect">
            <a:avLst/>
          </a:prstGeom>
        </p:spPr>
        <p:txBody>
          <a:bodyPr wrap="square" lIns="0" tIns="0" rIns="0" bIns="0" rtlCol="0" anchor="t">
            <a:spAutoFit/>
          </a:bodyPr>
          <a:lstStyle/>
          <a:p>
            <a:pPr algn="ctr">
              <a:lnSpc>
                <a:spcPts val="12027"/>
              </a:lnSpc>
              <a:spcBef>
                <a:spcPct val="0"/>
              </a:spcBef>
            </a:pPr>
            <a:r>
              <a:rPr lang="en-US" sz="8590" dirty="0">
                <a:solidFill>
                  <a:srgbClr val="FEFEFE"/>
                </a:solidFill>
                <a:latin typeface="Cyrillic Bodoni Condensed"/>
                <a:ea typeface="Cyrillic Bodoni Condensed"/>
                <a:cs typeface="Cyrillic Bodoni Condensed"/>
                <a:sym typeface="Cyrillic Bodoni Condensed"/>
              </a:rPr>
              <a:t>Plankton</a:t>
            </a:r>
          </a:p>
        </p:txBody>
      </p:sp>
      <p:sp>
        <p:nvSpPr>
          <p:cNvPr id="19" name="TextBox 19"/>
          <p:cNvSpPr txBox="1"/>
          <p:nvPr/>
        </p:nvSpPr>
        <p:spPr>
          <a:xfrm>
            <a:off x="14441062" y="8253993"/>
            <a:ext cx="2774156" cy="1477265"/>
          </a:xfrm>
          <a:prstGeom prst="rect">
            <a:avLst/>
          </a:prstGeom>
        </p:spPr>
        <p:txBody>
          <a:bodyPr lIns="0" tIns="0" rIns="0" bIns="0" rtlCol="0" anchor="t">
            <a:spAutoFit/>
          </a:bodyPr>
          <a:lstStyle/>
          <a:p>
            <a:pPr algn="ctr">
              <a:lnSpc>
                <a:spcPts val="12025"/>
              </a:lnSpc>
              <a:spcBef>
                <a:spcPct val="0"/>
              </a:spcBef>
            </a:pPr>
            <a:r>
              <a:rPr lang="en-US" sz="8589">
                <a:solidFill>
                  <a:srgbClr val="FEFEFE"/>
                </a:solidFill>
                <a:latin typeface="Cyrillic Bodoni Condensed"/>
                <a:ea typeface="Cyrillic Bodoni Condensed"/>
                <a:cs typeface="Cyrillic Bodoni Condensed"/>
                <a:sym typeface="Cyrillic Bodoni Condensed"/>
              </a:rPr>
              <a:t>Big Fish</a:t>
            </a:r>
          </a:p>
        </p:txBody>
      </p:sp>
      <p:sp>
        <p:nvSpPr>
          <p:cNvPr id="20" name="Freeform 20"/>
          <p:cNvSpPr/>
          <p:nvPr/>
        </p:nvSpPr>
        <p:spPr>
          <a:xfrm rot="-878631">
            <a:off x="12945540" y="2462095"/>
            <a:ext cx="4384551" cy="2104585"/>
          </a:xfrm>
          <a:custGeom>
            <a:avLst/>
            <a:gdLst/>
            <a:ahLst/>
            <a:cxnLst/>
            <a:rect l="l" t="t" r="r" b="b"/>
            <a:pathLst>
              <a:path w="4384551" h="2104585">
                <a:moveTo>
                  <a:pt x="0" y="0"/>
                </a:moveTo>
                <a:lnTo>
                  <a:pt x="4384551" y="0"/>
                </a:lnTo>
                <a:lnTo>
                  <a:pt x="4384551" y="2104585"/>
                </a:lnTo>
                <a:lnTo>
                  <a:pt x="0" y="210458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21" name="Group 21"/>
          <p:cNvGrpSpPr/>
          <p:nvPr/>
        </p:nvGrpSpPr>
        <p:grpSpPr>
          <a:xfrm>
            <a:off x="8204835" y="6278880"/>
            <a:ext cx="189548" cy="184785"/>
            <a:chOff x="0" y="0"/>
            <a:chExt cx="252730" cy="246380"/>
          </a:xfrm>
        </p:grpSpPr>
        <p:sp>
          <p:nvSpPr>
            <p:cNvPr id="22" name="Freeform 22"/>
            <p:cNvSpPr/>
            <p:nvPr/>
          </p:nvSpPr>
          <p:spPr>
            <a:xfrm>
              <a:off x="50800" y="50746"/>
              <a:ext cx="148590" cy="148274"/>
            </a:xfrm>
            <a:custGeom>
              <a:avLst/>
              <a:gdLst/>
              <a:ahLst/>
              <a:cxnLst/>
              <a:rect l="l" t="t" r="r" b="b"/>
              <a:pathLst>
                <a:path w="148590" h="148274">
                  <a:moveTo>
                    <a:pt x="148590" y="52124"/>
                  </a:moveTo>
                  <a:cubicBezTo>
                    <a:pt x="146050" y="105464"/>
                    <a:pt x="127000" y="135944"/>
                    <a:pt x="107950" y="143564"/>
                  </a:cubicBezTo>
                  <a:cubicBezTo>
                    <a:pt x="88900" y="152454"/>
                    <a:pt x="53340" y="147374"/>
                    <a:pt x="36830" y="139754"/>
                  </a:cubicBezTo>
                  <a:cubicBezTo>
                    <a:pt x="25400" y="134674"/>
                    <a:pt x="17780" y="124514"/>
                    <a:pt x="11430" y="114354"/>
                  </a:cubicBezTo>
                  <a:cubicBezTo>
                    <a:pt x="5080" y="104194"/>
                    <a:pt x="0" y="92764"/>
                    <a:pt x="0" y="78794"/>
                  </a:cubicBezTo>
                  <a:cubicBezTo>
                    <a:pt x="1270" y="61014"/>
                    <a:pt x="16510" y="27994"/>
                    <a:pt x="29210" y="15294"/>
                  </a:cubicBezTo>
                  <a:cubicBezTo>
                    <a:pt x="38100" y="5134"/>
                    <a:pt x="49530" y="54"/>
                    <a:pt x="62230" y="54"/>
                  </a:cubicBezTo>
                  <a:cubicBezTo>
                    <a:pt x="81280" y="-1216"/>
                    <a:pt x="129540" y="20374"/>
                    <a:pt x="129540" y="20374"/>
                  </a:cubicBezTo>
                </a:path>
              </a:pathLst>
            </a:custGeom>
            <a:solidFill>
              <a:srgbClr val="473030"/>
            </a:solidFill>
            <a:ln cap="sq">
              <a:noFill/>
              <a:prstDash val="solid"/>
              <a:miter/>
            </a:ln>
          </p:spPr>
          <p:txBody>
            <a:bodyPr/>
            <a:lstStyle/>
            <a:p>
              <a:endParaRPr lang="en-US"/>
            </a:p>
          </p:txBody>
        </p:sp>
      </p:grpSp>
      <p:grpSp>
        <p:nvGrpSpPr>
          <p:cNvPr id="23" name="Group 23"/>
          <p:cNvGrpSpPr/>
          <p:nvPr/>
        </p:nvGrpSpPr>
        <p:grpSpPr>
          <a:xfrm>
            <a:off x="9544050" y="6590347"/>
            <a:ext cx="184785" cy="184785"/>
            <a:chOff x="0" y="0"/>
            <a:chExt cx="246380" cy="246380"/>
          </a:xfrm>
        </p:grpSpPr>
        <p:sp>
          <p:nvSpPr>
            <p:cNvPr id="24" name="Freeform 24"/>
            <p:cNvSpPr/>
            <p:nvPr/>
          </p:nvSpPr>
          <p:spPr>
            <a:xfrm>
              <a:off x="47201" y="50746"/>
              <a:ext cx="145839" cy="148603"/>
            </a:xfrm>
            <a:custGeom>
              <a:avLst/>
              <a:gdLst/>
              <a:ahLst/>
              <a:cxnLst/>
              <a:rect l="l" t="t" r="r" b="b"/>
              <a:pathLst>
                <a:path w="145839" h="148603">
                  <a:moveTo>
                    <a:pt x="145839" y="52124"/>
                  </a:moveTo>
                  <a:cubicBezTo>
                    <a:pt x="142029" y="106734"/>
                    <a:pt x="122979" y="135944"/>
                    <a:pt x="103929" y="144834"/>
                  </a:cubicBezTo>
                  <a:cubicBezTo>
                    <a:pt x="84879" y="152454"/>
                    <a:pt x="49319" y="147374"/>
                    <a:pt x="32809" y="139754"/>
                  </a:cubicBezTo>
                  <a:cubicBezTo>
                    <a:pt x="21379" y="134674"/>
                    <a:pt x="12489" y="125784"/>
                    <a:pt x="7409" y="114354"/>
                  </a:cubicBezTo>
                  <a:cubicBezTo>
                    <a:pt x="-211" y="97844"/>
                    <a:pt x="-2751" y="61014"/>
                    <a:pt x="3599" y="43234"/>
                  </a:cubicBezTo>
                  <a:cubicBezTo>
                    <a:pt x="7409" y="30534"/>
                    <a:pt x="16299" y="21644"/>
                    <a:pt x="25189" y="15294"/>
                  </a:cubicBezTo>
                  <a:cubicBezTo>
                    <a:pt x="35349" y="7674"/>
                    <a:pt x="45509" y="1324"/>
                    <a:pt x="58209" y="54"/>
                  </a:cubicBezTo>
                  <a:cubicBezTo>
                    <a:pt x="77259" y="-1216"/>
                    <a:pt x="126789" y="20374"/>
                    <a:pt x="126789" y="20374"/>
                  </a:cubicBezTo>
                </a:path>
              </a:pathLst>
            </a:custGeom>
            <a:solidFill>
              <a:srgbClr val="473030"/>
            </a:solidFill>
            <a:ln cap="sq">
              <a:noFill/>
              <a:prstDash val="solid"/>
              <a:miter/>
            </a:ln>
          </p:spPr>
          <p:txBody>
            <a:bodyPr/>
            <a:lstStyle/>
            <a:p>
              <a:endParaRPr lang="en-US"/>
            </a:p>
          </p:txBody>
        </p:sp>
      </p:grpSp>
      <p:grpSp>
        <p:nvGrpSpPr>
          <p:cNvPr id="25" name="Group 25"/>
          <p:cNvGrpSpPr/>
          <p:nvPr/>
        </p:nvGrpSpPr>
        <p:grpSpPr>
          <a:xfrm>
            <a:off x="7784782" y="7066597"/>
            <a:ext cx="184785" cy="184785"/>
            <a:chOff x="0" y="0"/>
            <a:chExt cx="246380" cy="246380"/>
          </a:xfrm>
        </p:grpSpPr>
        <p:sp>
          <p:nvSpPr>
            <p:cNvPr id="26" name="Freeform 26"/>
            <p:cNvSpPr/>
            <p:nvPr/>
          </p:nvSpPr>
          <p:spPr>
            <a:xfrm>
              <a:off x="48157" y="50749"/>
              <a:ext cx="144883" cy="148600"/>
            </a:xfrm>
            <a:custGeom>
              <a:avLst/>
              <a:gdLst/>
              <a:ahLst/>
              <a:cxnLst/>
              <a:rect l="l" t="t" r="r" b="b"/>
              <a:pathLst>
                <a:path w="144883" h="148600">
                  <a:moveTo>
                    <a:pt x="144883" y="52121"/>
                  </a:moveTo>
                  <a:cubicBezTo>
                    <a:pt x="142343" y="106731"/>
                    <a:pt x="123293" y="135941"/>
                    <a:pt x="104243" y="144831"/>
                  </a:cubicBezTo>
                  <a:cubicBezTo>
                    <a:pt x="85193" y="152451"/>
                    <a:pt x="49633" y="147371"/>
                    <a:pt x="33123" y="139751"/>
                  </a:cubicBezTo>
                  <a:cubicBezTo>
                    <a:pt x="21693" y="134671"/>
                    <a:pt x="12803" y="127051"/>
                    <a:pt x="7723" y="114351"/>
                  </a:cubicBezTo>
                  <a:cubicBezTo>
                    <a:pt x="103" y="97841"/>
                    <a:pt x="-2437" y="61011"/>
                    <a:pt x="2643" y="43231"/>
                  </a:cubicBezTo>
                  <a:cubicBezTo>
                    <a:pt x="7723" y="30531"/>
                    <a:pt x="16613" y="21641"/>
                    <a:pt x="25503" y="15291"/>
                  </a:cubicBezTo>
                  <a:cubicBezTo>
                    <a:pt x="34393" y="7671"/>
                    <a:pt x="45823" y="1321"/>
                    <a:pt x="58523" y="51"/>
                  </a:cubicBezTo>
                  <a:cubicBezTo>
                    <a:pt x="77573" y="-1219"/>
                    <a:pt x="127103" y="21641"/>
                    <a:pt x="127103" y="21641"/>
                  </a:cubicBezTo>
                </a:path>
              </a:pathLst>
            </a:custGeom>
            <a:solidFill>
              <a:srgbClr val="473030"/>
            </a:solidFill>
            <a:ln cap="sq">
              <a:noFill/>
              <a:prstDash val="solid"/>
              <a:miter/>
            </a:ln>
          </p:spPr>
          <p:txBody>
            <a:bodyPr/>
            <a:lstStyle/>
            <a:p>
              <a:endParaRPr lang="en-US"/>
            </a:p>
          </p:txBody>
        </p:sp>
      </p:grpSp>
      <p:grpSp>
        <p:nvGrpSpPr>
          <p:cNvPr id="27" name="Group 27"/>
          <p:cNvGrpSpPr/>
          <p:nvPr/>
        </p:nvGrpSpPr>
        <p:grpSpPr>
          <a:xfrm>
            <a:off x="6539865" y="6444615"/>
            <a:ext cx="184785" cy="184785"/>
            <a:chOff x="0" y="0"/>
            <a:chExt cx="246380" cy="246380"/>
          </a:xfrm>
        </p:grpSpPr>
        <p:sp>
          <p:nvSpPr>
            <p:cNvPr id="28" name="Freeform 28"/>
            <p:cNvSpPr/>
            <p:nvPr/>
          </p:nvSpPr>
          <p:spPr>
            <a:xfrm>
              <a:off x="47752" y="50746"/>
              <a:ext cx="145288" cy="148274"/>
            </a:xfrm>
            <a:custGeom>
              <a:avLst/>
              <a:gdLst/>
              <a:ahLst/>
              <a:cxnLst/>
              <a:rect l="l" t="t" r="r" b="b"/>
              <a:pathLst>
                <a:path w="145288" h="148274">
                  <a:moveTo>
                    <a:pt x="145288" y="52124"/>
                  </a:moveTo>
                  <a:cubicBezTo>
                    <a:pt x="141478" y="105464"/>
                    <a:pt x="122428" y="135944"/>
                    <a:pt x="103378" y="143564"/>
                  </a:cubicBezTo>
                  <a:cubicBezTo>
                    <a:pt x="84328" y="152454"/>
                    <a:pt x="50038" y="147374"/>
                    <a:pt x="33528" y="139754"/>
                  </a:cubicBezTo>
                  <a:cubicBezTo>
                    <a:pt x="20828" y="134674"/>
                    <a:pt x="13208" y="125784"/>
                    <a:pt x="6858" y="114354"/>
                  </a:cubicBezTo>
                  <a:cubicBezTo>
                    <a:pt x="-762" y="97844"/>
                    <a:pt x="-2032" y="61014"/>
                    <a:pt x="3048" y="43234"/>
                  </a:cubicBezTo>
                  <a:cubicBezTo>
                    <a:pt x="6858" y="30534"/>
                    <a:pt x="15748" y="21644"/>
                    <a:pt x="25908" y="15294"/>
                  </a:cubicBezTo>
                  <a:cubicBezTo>
                    <a:pt x="34798" y="7674"/>
                    <a:pt x="44958" y="54"/>
                    <a:pt x="58928" y="54"/>
                  </a:cubicBezTo>
                  <a:cubicBezTo>
                    <a:pt x="76708" y="-1216"/>
                    <a:pt x="126238" y="20374"/>
                    <a:pt x="126238" y="20374"/>
                  </a:cubicBezTo>
                </a:path>
              </a:pathLst>
            </a:custGeom>
            <a:solidFill>
              <a:srgbClr val="473030"/>
            </a:solidFill>
            <a:ln cap="sq">
              <a:noFill/>
              <a:prstDash val="solid"/>
              <a:miter/>
            </a:ln>
          </p:spPr>
          <p:txBody>
            <a:bodyPr/>
            <a:lstStyle/>
            <a:p>
              <a:endParaRPr lang="en-US"/>
            </a:p>
          </p:txBody>
        </p:sp>
      </p:grpSp>
      <p:grpSp>
        <p:nvGrpSpPr>
          <p:cNvPr id="29" name="Group 29"/>
          <p:cNvGrpSpPr/>
          <p:nvPr/>
        </p:nvGrpSpPr>
        <p:grpSpPr>
          <a:xfrm>
            <a:off x="7150418" y="5656897"/>
            <a:ext cx="184785" cy="184785"/>
            <a:chOff x="0" y="0"/>
            <a:chExt cx="246380" cy="246380"/>
          </a:xfrm>
        </p:grpSpPr>
        <p:sp>
          <p:nvSpPr>
            <p:cNvPr id="30" name="Freeform 30"/>
            <p:cNvSpPr/>
            <p:nvPr/>
          </p:nvSpPr>
          <p:spPr>
            <a:xfrm>
              <a:off x="47201" y="50746"/>
              <a:ext cx="145839" cy="148274"/>
            </a:xfrm>
            <a:custGeom>
              <a:avLst/>
              <a:gdLst/>
              <a:ahLst/>
              <a:cxnLst/>
              <a:rect l="l" t="t" r="r" b="b"/>
              <a:pathLst>
                <a:path w="145839" h="148274">
                  <a:moveTo>
                    <a:pt x="145839" y="52124"/>
                  </a:moveTo>
                  <a:cubicBezTo>
                    <a:pt x="142029" y="105464"/>
                    <a:pt x="122979" y="134674"/>
                    <a:pt x="103929" y="143564"/>
                  </a:cubicBezTo>
                  <a:cubicBezTo>
                    <a:pt x="84879" y="152454"/>
                    <a:pt x="50589" y="147374"/>
                    <a:pt x="32809" y="139754"/>
                  </a:cubicBezTo>
                  <a:cubicBezTo>
                    <a:pt x="21379" y="134674"/>
                    <a:pt x="12489" y="125784"/>
                    <a:pt x="7409" y="114354"/>
                  </a:cubicBezTo>
                  <a:cubicBezTo>
                    <a:pt x="-211" y="96574"/>
                    <a:pt x="-2751" y="61014"/>
                    <a:pt x="3599" y="43234"/>
                  </a:cubicBezTo>
                  <a:cubicBezTo>
                    <a:pt x="7409" y="30534"/>
                    <a:pt x="16299" y="21644"/>
                    <a:pt x="25189" y="14024"/>
                  </a:cubicBezTo>
                  <a:cubicBezTo>
                    <a:pt x="35349" y="7674"/>
                    <a:pt x="45509" y="54"/>
                    <a:pt x="59479" y="54"/>
                  </a:cubicBezTo>
                  <a:cubicBezTo>
                    <a:pt x="77259" y="-1216"/>
                    <a:pt x="126789" y="20374"/>
                    <a:pt x="126789" y="20374"/>
                  </a:cubicBezTo>
                </a:path>
              </a:pathLst>
            </a:custGeom>
            <a:solidFill>
              <a:srgbClr val="473030"/>
            </a:solidFill>
            <a:ln cap="sq">
              <a:noFill/>
              <a:prstDash val="solid"/>
              <a:miter/>
            </a:ln>
          </p:spPr>
          <p:txBody>
            <a:bodyPr/>
            <a:lstStyle/>
            <a:p>
              <a:endParaRPr lang="en-US"/>
            </a:p>
          </p:txBody>
        </p:sp>
      </p:grpSp>
      <p:grpSp>
        <p:nvGrpSpPr>
          <p:cNvPr id="31" name="Group 31"/>
          <p:cNvGrpSpPr/>
          <p:nvPr/>
        </p:nvGrpSpPr>
        <p:grpSpPr>
          <a:xfrm>
            <a:off x="6592253" y="4361497"/>
            <a:ext cx="188595" cy="184785"/>
            <a:chOff x="0" y="0"/>
            <a:chExt cx="251460" cy="246380"/>
          </a:xfrm>
        </p:grpSpPr>
        <p:sp>
          <p:nvSpPr>
            <p:cNvPr id="32" name="Freeform 32"/>
            <p:cNvSpPr/>
            <p:nvPr/>
          </p:nvSpPr>
          <p:spPr>
            <a:xfrm>
              <a:off x="50800" y="50746"/>
              <a:ext cx="148590" cy="147477"/>
            </a:xfrm>
            <a:custGeom>
              <a:avLst/>
              <a:gdLst/>
              <a:ahLst/>
              <a:cxnLst/>
              <a:rect l="l" t="t" r="r" b="b"/>
              <a:pathLst>
                <a:path w="148590" h="147477">
                  <a:moveTo>
                    <a:pt x="148590" y="52124"/>
                  </a:moveTo>
                  <a:cubicBezTo>
                    <a:pt x="129540" y="133404"/>
                    <a:pt x="120650" y="141024"/>
                    <a:pt x="107950" y="144834"/>
                  </a:cubicBezTo>
                  <a:cubicBezTo>
                    <a:pt x="90170" y="149914"/>
                    <a:pt x="53340" y="147374"/>
                    <a:pt x="36830" y="139754"/>
                  </a:cubicBezTo>
                  <a:cubicBezTo>
                    <a:pt x="24130" y="134674"/>
                    <a:pt x="16510" y="124514"/>
                    <a:pt x="11430" y="114354"/>
                  </a:cubicBezTo>
                  <a:cubicBezTo>
                    <a:pt x="5080" y="104194"/>
                    <a:pt x="0" y="92764"/>
                    <a:pt x="0" y="80064"/>
                  </a:cubicBezTo>
                  <a:cubicBezTo>
                    <a:pt x="1270" y="61014"/>
                    <a:pt x="16510" y="27994"/>
                    <a:pt x="29210" y="15294"/>
                  </a:cubicBezTo>
                  <a:cubicBezTo>
                    <a:pt x="38100" y="5134"/>
                    <a:pt x="49530" y="1324"/>
                    <a:pt x="62230" y="54"/>
                  </a:cubicBezTo>
                  <a:cubicBezTo>
                    <a:pt x="81280" y="-1216"/>
                    <a:pt x="129540" y="20374"/>
                    <a:pt x="129540" y="20374"/>
                  </a:cubicBezTo>
                </a:path>
              </a:pathLst>
            </a:custGeom>
            <a:solidFill>
              <a:srgbClr val="473030"/>
            </a:solidFill>
            <a:ln cap="sq">
              <a:noFill/>
              <a:prstDash val="solid"/>
              <a:miter/>
            </a:ln>
          </p:spPr>
          <p:txBody>
            <a:bodyPr/>
            <a:lstStyle/>
            <a:p>
              <a:endParaRPr lang="en-US"/>
            </a:p>
          </p:txBody>
        </p:sp>
      </p:grpSp>
      <p:grpSp>
        <p:nvGrpSpPr>
          <p:cNvPr id="33" name="Group 33"/>
          <p:cNvGrpSpPr/>
          <p:nvPr/>
        </p:nvGrpSpPr>
        <p:grpSpPr>
          <a:xfrm>
            <a:off x="8161020" y="4543425"/>
            <a:ext cx="198120" cy="191452"/>
            <a:chOff x="0" y="0"/>
            <a:chExt cx="264160" cy="255270"/>
          </a:xfrm>
        </p:grpSpPr>
        <p:sp>
          <p:nvSpPr>
            <p:cNvPr id="34" name="Freeform 34"/>
            <p:cNvSpPr/>
            <p:nvPr/>
          </p:nvSpPr>
          <p:spPr>
            <a:xfrm>
              <a:off x="50153" y="50608"/>
              <a:ext cx="162045" cy="153862"/>
            </a:xfrm>
            <a:custGeom>
              <a:avLst/>
              <a:gdLst/>
              <a:ahLst/>
              <a:cxnLst/>
              <a:rect l="l" t="t" r="r" b="b"/>
              <a:pathLst>
                <a:path w="162045" h="153862">
                  <a:moveTo>
                    <a:pt x="76847" y="153862"/>
                  </a:moveTo>
                  <a:cubicBezTo>
                    <a:pt x="1917" y="103062"/>
                    <a:pt x="-1893" y="68772"/>
                    <a:pt x="5727" y="48452"/>
                  </a:cubicBezTo>
                  <a:cubicBezTo>
                    <a:pt x="13347" y="29402"/>
                    <a:pt x="40017" y="6542"/>
                    <a:pt x="60337" y="2732"/>
                  </a:cubicBezTo>
                  <a:cubicBezTo>
                    <a:pt x="80657" y="-2348"/>
                    <a:pt x="114947" y="6542"/>
                    <a:pt x="130187" y="21782"/>
                  </a:cubicBezTo>
                  <a:cubicBezTo>
                    <a:pt x="145427" y="35752"/>
                    <a:pt x="155587" y="68772"/>
                    <a:pt x="153047" y="89092"/>
                  </a:cubicBezTo>
                  <a:cubicBezTo>
                    <a:pt x="149237" y="110682"/>
                    <a:pt x="128917" y="137352"/>
                    <a:pt x="109867" y="146242"/>
                  </a:cubicBezTo>
                  <a:cubicBezTo>
                    <a:pt x="89547" y="155132"/>
                    <a:pt x="55257" y="153862"/>
                    <a:pt x="37477" y="142432"/>
                  </a:cubicBezTo>
                  <a:cubicBezTo>
                    <a:pt x="19697" y="132272"/>
                    <a:pt x="3187" y="100522"/>
                    <a:pt x="647" y="81472"/>
                  </a:cubicBezTo>
                  <a:cubicBezTo>
                    <a:pt x="-1893" y="64962"/>
                    <a:pt x="3187" y="47182"/>
                    <a:pt x="13347" y="34482"/>
                  </a:cubicBezTo>
                  <a:cubicBezTo>
                    <a:pt x="26047" y="19242"/>
                    <a:pt x="56527" y="2732"/>
                    <a:pt x="76847" y="192"/>
                  </a:cubicBezTo>
                  <a:cubicBezTo>
                    <a:pt x="94627" y="-1078"/>
                    <a:pt x="116217" y="4002"/>
                    <a:pt x="130187" y="14162"/>
                  </a:cubicBezTo>
                  <a:cubicBezTo>
                    <a:pt x="145427" y="26862"/>
                    <a:pt x="160667" y="58612"/>
                    <a:pt x="161937" y="78932"/>
                  </a:cubicBezTo>
                  <a:cubicBezTo>
                    <a:pt x="163207" y="96712"/>
                    <a:pt x="153047" y="117032"/>
                    <a:pt x="141617" y="129732"/>
                  </a:cubicBezTo>
                  <a:cubicBezTo>
                    <a:pt x="130187" y="142432"/>
                    <a:pt x="93357" y="153862"/>
                    <a:pt x="93357" y="153862"/>
                  </a:cubicBezTo>
                </a:path>
              </a:pathLst>
            </a:custGeom>
            <a:solidFill>
              <a:srgbClr val="473030"/>
            </a:solidFill>
            <a:ln cap="sq">
              <a:noFill/>
              <a:prstDash val="solid"/>
              <a:miter/>
            </a:ln>
          </p:spPr>
          <p:txBody>
            <a:bodyPr/>
            <a:lstStyle/>
            <a:p>
              <a:endParaRPr lang="en-US"/>
            </a:p>
          </p:txBody>
        </p:sp>
      </p:grpSp>
      <p:grpSp>
        <p:nvGrpSpPr>
          <p:cNvPr id="35" name="Group 35"/>
          <p:cNvGrpSpPr/>
          <p:nvPr/>
        </p:nvGrpSpPr>
        <p:grpSpPr>
          <a:xfrm>
            <a:off x="8769668" y="5535930"/>
            <a:ext cx="184785" cy="184785"/>
            <a:chOff x="0" y="0"/>
            <a:chExt cx="246380" cy="246380"/>
          </a:xfrm>
        </p:grpSpPr>
        <p:sp>
          <p:nvSpPr>
            <p:cNvPr id="36" name="Freeform 36"/>
            <p:cNvSpPr/>
            <p:nvPr/>
          </p:nvSpPr>
          <p:spPr>
            <a:xfrm>
              <a:off x="47752" y="50800"/>
              <a:ext cx="145288" cy="149490"/>
            </a:xfrm>
            <a:custGeom>
              <a:avLst/>
              <a:gdLst/>
              <a:ahLst/>
              <a:cxnLst/>
              <a:rect l="l" t="t" r="r" b="b"/>
              <a:pathLst>
                <a:path w="145288" h="149490">
                  <a:moveTo>
                    <a:pt x="145288" y="53340"/>
                  </a:moveTo>
                  <a:cubicBezTo>
                    <a:pt x="141478" y="106680"/>
                    <a:pt x="122428" y="135890"/>
                    <a:pt x="103378" y="144780"/>
                  </a:cubicBezTo>
                  <a:cubicBezTo>
                    <a:pt x="84328" y="153670"/>
                    <a:pt x="50038" y="148590"/>
                    <a:pt x="33528" y="140970"/>
                  </a:cubicBezTo>
                  <a:cubicBezTo>
                    <a:pt x="20828" y="135890"/>
                    <a:pt x="13208" y="127000"/>
                    <a:pt x="6858" y="115570"/>
                  </a:cubicBezTo>
                  <a:cubicBezTo>
                    <a:pt x="-762" y="97790"/>
                    <a:pt x="-2032" y="62230"/>
                    <a:pt x="3048" y="44450"/>
                  </a:cubicBezTo>
                  <a:cubicBezTo>
                    <a:pt x="6858" y="31750"/>
                    <a:pt x="15748" y="22860"/>
                    <a:pt x="25908" y="15240"/>
                  </a:cubicBezTo>
                  <a:cubicBezTo>
                    <a:pt x="34798" y="8890"/>
                    <a:pt x="44958" y="1270"/>
                    <a:pt x="58928" y="0"/>
                  </a:cubicBezTo>
                  <a:cubicBezTo>
                    <a:pt x="76708" y="0"/>
                    <a:pt x="126238" y="21590"/>
                    <a:pt x="126238" y="21590"/>
                  </a:cubicBezTo>
                </a:path>
              </a:pathLst>
            </a:custGeom>
            <a:solidFill>
              <a:srgbClr val="473030"/>
            </a:solidFill>
            <a:ln cap="sq">
              <a:noFill/>
              <a:prstDash val="solid"/>
              <a:miter/>
            </a:ln>
          </p:spPr>
          <p:txBody>
            <a:bodyPr/>
            <a:lstStyle/>
            <a:p>
              <a:endParaRPr lang="en-US"/>
            </a:p>
          </p:txBody>
        </p:sp>
      </p:grpSp>
      <p:grpSp>
        <p:nvGrpSpPr>
          <p:cNvPr id="37" name="Group 37"/>
          <p:cNvGrpSpPr/>
          <p:nvPr/>
        </p:nvGrpSpPr>
        <p:grpSpPr>
          <a:xfrm>
            <a:off x="6992303" y="3567112"/>
            <a:ext cx="188595" cy="184785"/>
            <a:chOff x="0" y="0"/>
            <a:chExt cx="251460" cy="246380"/>
          </a:xfrm>
        </p:grpSpPr>
        <p:sp>
          <p:nvSpPr>
            <p:cNvPr id="38" name="Freeform 38"/>
            <p:cNvSpPr/>
            <p:nvPr/>
          </p:nvSpPr>
          <p:spPr>
            <a:xfrm>
              <a:off x="50637" y="50800"/>
              <a:ext cx="148753" cy="147828"/>
            </a:xfrm>
            <a:custGeom>
              <a:avLst/>
              <a:gdLst/>
              <a:ahLst/>
              <a:cxnLst/>
              <a:rect l="l" t="t" r="r" b="b"/>
              <a:pathLst>
                <a:path w="148753" h="147828">
                  <a:moveTo>
                    <a:pt x="148753" y="53340"/>
                  </a:moveTo>
                  <a:cubicBezTo>
                    <a:pt x="129703" y="133350"/>
                    <a:pt x="119543" y="140970"/>
                    <a:pt x="108113" y="144780"/>
                  </a:cubicBezTo>
                  <a:cubicBezTo>
                    <a:pt x="90333" y="149860"/>
                    <a:pt x="53503" y="148590"/>
                    <a:pt x="36993" y="140970"/>
                  </a:cubicBezTo>
                  <a:cubicBezTo>
                    <a:pt x="24293" y="134620"/>
                    <a:pt x="16673" y="124460"/>
                    <a:pt x="11593" y="114300"/>
                  </a:cubicBezTo>
                  <a:cubicBezTo>
                    <a:pt x="5243" y="105410"/>
                    <a:pt x="-1107" y="92710"/>
                    <a:pt x="163" y="80010"/>
                  </a:cubicBezTo>
                  <a:cubicBezTo>
                    <a:pt x="1433" y="62230"/>
                    <a:pt x="16673" y="27940"/>
                    <a:pt x="29373" y="15240"/>
                  </a:cubicBezTo>
                  <a:cubicBezTo>
                    <a:pt x="38263" y="6350"/>
                    <a:pt x="49693" y="1270"/>
                    <a:pt x="62393" y="0"/>
                  </a:cubicBezTo>
                  <a:cubicBezTo>
                    <a:pt x="81443" y="0"/>
                    <a:pt x="129703" y="21590"/>
                    <a:pt x="129703" y="21590"/>
                  </a:cubicBezTo>
                </a:path>
              </a:pathLst>
            </a:custGeom>
            <a:solidFill>
              <a:srgbClr val="473030"/>
            </a:solidFill>
            <a:ln cap="sq">
              <a:noFill/>
              <a:prstDash val="solid"/>
              <a:miter/>
            </a:ln>
          </p:spPr>
          <p:txBody>
            <a:bodyPr/>
            <a:lstStyle/>
            <a:p>
              <a:endParaRPr lang="en-US"/>
            </a:p>
          </p:txBody>
        </p:sp>
      </p:grpSp>
      <p:grpSp>
        <p:nvGrpSpPr>
          <p:cNvPr id="39" name="Group 39"/>
          <p:cNvGrpSpPr/>
          <p:nvPr/>
        </p:nvGrpSpPr>
        <p:grpSpPr>
          <a:xfrm>
            <a:off x="8161020" y="3788092"/>
            <a:ext cx="191452" cy="198120"/>
            <a:chOff x="0" y="0"/>
            <a:chExt cx="255270" cy="264160"/>
          </a:xfrm>
        </p:grpSpPr>
        <p:sp>
          <p:nvSpPr>
            <p:cNvPr id="40" name="Freeform 40"/>
            <p:cNvSpPr/>
            <p:nvPr/>
          </p:nvSpPr>
          <p:spPr>
            <a:xfrm>
              <a:off x="50712" y="50800"/>
              <a:ext cx="152488" cy="161937"/>
            </a:xfrm>
            <a:custGeom>
              <a:avLst/>
              <a:gdLst/>
              <a:ahLst/>
              <a:cxnLst/>
              <a:rect l="l" t="t" r="r" b="b"/>
              <a:pathLst>
                <a:path w="152488" h="161937">
                  <a:moveTo>
                    <a:pt x="152488" y="85090"/>
                  </a:moveTo>
                  <a:cubicBezTo>
                    <a:pt x="101688" y="160020"/>
                    <a:pt x="67398" y="163830"/>
                    <a:pt x="48348" y="156210"/>
                  </a:cubicBezTo>
                  <a:cubicBezTo>
                    <a:pt x="28028" y="148590"/>
                    <a:pt x="6438" y="121920"/>
                    <a:pt x="1358" y="101600"/>
                  </a:cubicBezTo>
                  <a:cubicBezTo>
                    <a:pt x="-2452" y="81280"/>
                    <a:pt x="6438" y="48260"/>
                    <a:pt x="20408" y="33020"/>
                  </a:cubicBezTo>
                  <a:cubicBezTo>
                    <a:pt x="35648" y="17780"/>
                    <a:pt x="68668" y="6350"/>
                    <a:pt x="88988" y="10160"/>
                  </a:cubicBezTo>
                  <a:cubicBezTo>
                    <a:pt x="109308" y="12700"/>
                    <a:pt x="137248" y="34290"/>
                    <a:pt x="146138" y="53340"/>
                  </a:cubicBezTo>
                  <a:cubicBezTo>
                    <a:pt x="155028" y="72390"/>
                    <a:pt x="152488" y="106680"/>
                    <a:pt x="142328" y="124460"/>
                  </a:cubicBezTo>
                  <a:cubicBezTo>
                    <a:pt x="130898" y="142240"/>
                    <a:pt x="100418" y="158750"/>
                    <a:pt x="80098" y="161290"/>
                  </a:cubicBezTo>
                  <a:cubicBezTo>
                    <a:pt x="64858" y="163830"/>
                    <a:pt x="45808" y="158750"/>
                    <a:pt x="33108" y="148590"/>
                  </a:cubicBezTo>
                  <a:cubicBezTo>
                    <a:pt x="17868" y="135890"/>
                    <a:pt x="1358" y="106680"/>
                    <a:pt x="88" y="85090"/>
                  </a:cubicBezTo>
                  <a:cubicBezTo>
                    <a:pt x="-1182" y="63500"/>
                    <a:pt x="11518" y="33020"/>
                    <a:pt x="26758" y="19050"/>
                  </a:cubicBezTo>
                  <a:cubicBezTo>
                    <a:pt x="39458" y="6350"/>
                    <a:pt x="61048" y="0"/>
                    <a:pt x="77558" y="0"/>
                  </a:cubicBezTo>
                  <a:cubicBezTo>
                    <a:pt x="95338" y="0"/>
                    <a:pt x="115658" y="8890"/>
                    <a:pt x="128358" y="20320"/>
                  </a:cubicBezTo>
                  <a:cubicBezTo>
                    <a:pt x="141058" y="31750"/>
                    <a:pt x="152488" y="69850"/>
                    <a:pt x="152488" y="69850"/>
                  </a:cubicBezTo>
                </a:path>
              </a:pathLst>
            </a:custGeom>
            <a:solidFill>
              <a:srgbClr val="473030"/>
            </a:solidFill>
            <a:ln cap="sq">
              <a:noFill/>
              <a:prstDash val="solid"/>
              <a:miter/>
            </a:ln>
          </p:spPr>
          <p:txBody>
            <a:bodyPr/>
            <a:lstStyle/>
            <a:p>
              <a:endParaRPr lang="en-US"/>
            </a:p>
          </p:txBody>
        </p:sp>
      </p:grpSp>
      <p:grpSp>
        <p:nvGrpSpPr>
          <p:cNvPr id="41" name="Group 41"/>
          <p:cNvGrpSpPr/>
          <p:nvPr/>
        </p:nvGrpSpPr>
        <p:grpSpPr>
          <a:xfrm>
            <a:off x="9596438" y="3586162"/>
            <a:ext cx="188595" cy="184785"/>
            <a:chOff x="0" y="0"/>
            <a:chExt cx="251460" cy="246380"/>
          </a:xfrm>
        </p:grpSpPr>
        <p:sp>
          <p:nvSpPr>
            <p:cNvPr id="42" name="Freeform 42"/>
            <p:cNvSpPr/>
            <p:nvPr/>
          </p:nvSpPr>
          <p:spPr>
            <a:xfrm>
              <a:off x="50636" y="50749"/>
              <a:ext cx="148754" cy="147879"/>
            </a:xfrm>
            <a:custGeom>
              <a:avLst/>
              <a:gdLst/>
              <a:ahLst/>
              <a:cxnLst/>
              <a:rect l="l" t="t" r="r" b="b"/>
              <a:pathLst>
                <a:path w="148754" h="147879">
                  <a:moveTo>
                    <a:pt x="148754" y="52121"/>
                  </a:moveTo>
                  <a:cubicBezTo>
                    <a:pt x="129704" y="133401"/>
                    <a:pt x="119544" y="141021"/>
                    <a:pt x="106844" y="144831"/>
                  </a:cubicBezTo>
                  <a:cubicBezTo>
                    <a:pt x="89064" y="149911"/>
                    <a:pt x="53504" y="148641"/>
                    <a:pt x="36994" y="141021"/>
                  </a:cubicBezTo>
                  <a:cubicBezTo>
                    <a:pt x="24294" y="134671"/>
                    <a:pt x="16674" y="124511"/>
                    <a:pt x="10324" y="114351"/>
                  </a:cubicBezTo>
                  <a:cubicBezTo>
                    <a:pt x="5244" y="104191"/>
                    <a:pt x="-1106" y="92761"/>
                    <a:pt x="164" y="80061"/>
                  </a:cubicBezTo>
                  <a:cubicBezTo>
                    <a:pt x="1434" y="61011"/>
                    <a:pt x="15404" y="27991"/>
                    <a:pt x="29374" y="15291"/>
                  </a:cubicBezTo>
                  <a:cubicBezTo>
                    <a:pt x="38264" y="6401"/>
                    <a:pt x="49694" y="1321"/>
                    <a:pt x="62394" y="51"/>
                  </a:cubicBezTo>
                  <a:cubicBezTo>
                    <a:pt x="80174" y="-1219"/>
                    <a:pt x="129704" y="21641"/>
                    <a:pt x="129704" y="21641"/>
                  </a:cubicBezTo>
                </a:path>
              </a:pathLst>
            </a:custGeom>
            <a:solidFill>
              <a:srgbClr val="473030"/>
            </a:solidFill>
            <a:ln cap="sq">
              <a:noFill/>
              <a:prstDash val="solid"/>
              <a:miter/>
            </a:ln>
          </p:spPr>
          <p:txBody>
            <a:bodyPr/>
            <a:lstStyle/>
            <a:p>
              <a:endParaRPr lang="en-US"/>
            </a:p>
          </p:txBody>
        </p:sp>
      </p:grpSp>
      <p:grpSp>
        <p:nvGrpSpPr>
          <p:cNvPr id="43" name="Group 43"/>
          <p:cNvGrpSpPr/>
          <p:nvPr/>
        </p:nvGrpSpPr>
        <p:grpSpPr>
          <a:xfrm>
            <a:off x="8585835" y="2843212"/>
            <a:ext cx="188595" cy="184785"/>
            <a:chOff x="0" y="0"/>
            <a:chExt cx="251460" cy="246380"/>
          </a:xfrm>
        </p:grpSpPr>
        <p:sp>
          <p:nvSpPr>
            <p:cNvPr id="44" name="Freeform 44"/>
            <p:cNvSpPr/>
            <p:nvPr/>
          </p:nvSpPr>
          <p:spPr>
            <a:xfrm>
              <a:off x="50800" y="50746"/>
              <a:ext cx="148590" cy="147477"/>
            </a:xfrm>
            <a:custGeom>
              <a:avLst/>
              <a:gdLst/>
              <a:ahLst/>
              <a:cxnLst/>
              <a:rect l="l" t="t" r="r" b="b"/>
              <a:pathLst>
                <a:path w="148590" h="147477">
                  <a:moveTo>
                    <a:pt x="148590" y="52124"/>
                  </a:moveTo>
                  <a:cubicBezTo>
                    <a:pt x="129540" y="133404"/>
                    <a:pt x="120650" y="139754"/>
                    <a:pt x="107950" y="144834"/>
                  </a:cubicBezTo>
                  <a:cubicBezTo>
                    <a:pt x="90170" y="149914"/>
                    <a:pt x="53340" y="147374"/>
                    <a:pt x="36830" y="139754"/>
                  </a:cubicBezTo>
                  <a:cubicBezTo>
                    <a:pt x="25400" y="134674"/>
                    <a:pt x="17780" y="124514"/>
                    <a:pt x="11430" y="114354"/>
                  </a:cubicBezTo>
                  <a:cubicBezTo>
                    <a:pt x="5080" y="104194"/>
                    <a:pt x="0" y="92764"/>
                    <a:pt x="0" y="78794"/>
                  </a:cubicBezTo>
                  <a:cubicBezTo>
                    <a:pt x="1270" y="61014"/>
                    <a:pt x="16510" y="27994"/>
                    <a:pt x="29210" y="15294"/>
                  </a:cubicBezTo>
                  <a:cubicBezTo>
                    <a:pt x="38100" y="5134"/>
                    <a:pt x="49530" y="54"/>
                    <a:pt x="62230" y="54"/>
                  </a:cubicBezTo>
                  <a:cubicBezTo>
                    <a:pt x="81280" y="-1216"/>
                    <a:pt x="130810" y="20374"/>
                    <a:pt x="130810" y="20374"/>
                  </a:cubicBezTo>
                </a:path>
              </a:pathLst>
            </a:custGeom>
            <a:solidFill>
              <a:srgbClr val="473030"/>
            </a:solidFill>
            <a:ln cap="sq">
              <a:noFill/>
              <a:prstDash val="solid"/>
              <a:miter/>
            </a:ln>
          </p:spPr>
          <p:txBody>
            <a:bodyPr/>
            <a:lstStyle/>
            <a:p>
              <a:endParaRPr lang="en-US"/>
            </a:p>
          </p:txBody>
        </p:sp>
      </p:grpSp>
      <p:grpSp>
        <p:nvGrpSpPr>
          <p:cNvPr id="45" name="Group 45"/>
          <p:cNvGrpSpPr/>
          <p:nvPr/>
        </p:nvGrpSpPr>
        <p:grpSpPr>
          <a:xfrm>
            <a:off x="14452282" y="3007995"/>
            <a:ext cx="184785" cy="189548"/>
            <a:chOff x="0" y="0"/>
            <a:chExt cx="246380" cy="252730"/>
          </a:xfrm>
        </p:grpSpPr>
        <p:sp>
          <p:nvSpPr>
            <p:cNvPr id="46" name="Freeform 46"/>
            <p:cNvSpPr/>
            <p:nvPr/>
          </p:nvSpPr>
          <p:spPr>
            <a:xfrm>
              <a:off x="46003" y="50746"/>
              <a:ext cx="147037" cy="151613"/>
            </a:xfrm>
            <a:custGeom>
              <a:avLst/>
              <a:gdLst/>
              <a:ahLst/>
              <a:cxnLst/>
              <a:rect l="l" t="t" r="r" b="b"/>
              <a:pathLst>
                <a:path w="147037" h="151613">
                  <a:moveTo>
                    <a:pt x="147037" y="52124"/>
                  </a:moveTo>
                  <a:cubicBezTo>
                    <a:pt x="143227" y="105464"/>
                    <a:pt x="120367" y="134674"/>
                    <a:pt x="105127" y="143564"/>
                  </a:cubicBezTo>
                  <a:cubicBezTo>
                    <a:pt x="93697" y="151184"/>
                    <a:pt x="82267" y="152454"/>
                    <a:pt x="69567" y="151184"/>
                  </a:cubicBezTo>
                  <a:cubicBezTo>
                    <a:pt x="50517" y="147374"/>
                    <a:pt x="18767" y="132134"/>
                    <a:pt x="8607" y="114354"/>
                  </a:cubicBezTo>
                  <a:cubicBezTo>
                    <a:pt x="-2823" y="96574"/>
                    <a:pt x="-1553" y="61014"/>
                    <a:pt x="4797" y="43234"/>
                  </a:cubicBezTo>
                  <a:cubicBezTo>
                    <a:pt x="8607" y="30534"/>
                    <a:pt x="17497" y="21644"/>
                    <a:pt x="26387" y="14024"/>
                  </a:cubicBezTo>
                  <a:cubicBezTo>
                    <a:pt x="36547" y="7674"/>
                    <a:pt x="46707" y="54"/>
                    <a:pt x="60677" y="54"/>
                  </a:cubicBezTo>
                  <a:cubicBezTo>
                    <a:pt x="78457" y="-1216"/>
                    <a:pt x="127987" y="20374"/>
                    <a:pt x="127987" y="20374"/>
                  </a:cubicBezTo>
                </a:path>
              </a:pathLst>
            </a:custGeom>
            <a:solidFill>
              <a:srgbClr val="473030"/>
            </a:solidFill>
            <a:ln cap="sq">
              <a:noFill/>
              <a:prstDash val="solid"/>
              <a:miter/>
            </a:ln>
          </p:spPr>
          <p:txBody>
            <a:bodyPr/>
            <a:lstStyle/>
            <a:p>
              <a:endParaRPr lang="en-US"/>
            </a:p>
          </p:txBody>
        </p:sp>
      </p:grpSp>
      <p:grpSp>
        <p:nvGrpSpPr>
          <p:cNvPr id="47" name="Group 47"/>
          <p:cNvGrpSpPr/>
          <p:nvPr/>
        </p:nvGrpSpPr>
        <p:grpSpPr>
          <a:xfrm>
            <a:off x="14475143" y="3638550"/>
            <a:ext cx="184785" cy="189548"/>
            <a:chOff x="0" y="0"/>
            <a:chExt cx="246380" cy="252730"/>
          </a:xfrm>
        </p:grpSpPr>
        <p:sp>
          <p:nvSpPr>
            <p:cNvPr id="48" name="Freeform 48"/>
            <p:cNvSpPr/>
            <p:nvPr/>
          </p:nvSpPr>
          <p:spPr>
            <a:xfrm>
              <a:off x="46950" y="50746"/>
              <a:ext cx="146090" cy="152157"/>
            </a:xfrm>
            <a:custGeom>
              <a:avLst/>
              <a:gdLst/>
              <a:ahLst/>
              <a:cxnLst/>
              <a:rect l="l" t="t" r="r" b="b"/>
              <a:pathLst>
                <a:path w="146090" h="152157">
                  <a:moveTo>
                    <a:pt x="146090" y="52124"/>
                  </a:moveTo>
                  <a:cubicBezTo>
                    <a:pt x="142280" y="106734"/>
                    <a:pt x="120690" y="134674"/>
                    <a:pt x="104180" y="144834"/>
                  </a:cubicBezTo>
                  <a:cubicBezTo>
                    <a:pt x="92750" y="151184"/>
                    <a:pt x="81320" y="153724"/>
                    <a:pt x="68620" y="151184"/>
                  </a:cubicBezTo>
                  <a:cubicBezTo>
                    <a:pt x="50840" y="147374"/>
                    <a:pt x="19090" y="132134"/>
                    <a:pt x="7660" y="114354"/>
                  </a:cubicBezTo>
                  <a:cubicBezTo>
                    <a:pt x="-2500" y="96574"/>
                    <a:pt x="-1230" y="61014"/>
                    <a:pt x="3850" y="43234"/>
                  </a:cubicBezTo>
                  <a:cubicBezTo>
                    <a:pt x="7660" y="30534"/>
                    <a:pt x="16550" y="21644"/>
                    <a:pt x="26710" y="15294"/>
                  </a:cubicBezTo>
                  <a:cubicBezTo>
                    <a:pt x="35600" y="7674"/>
                    <a:pt x="47030" y="1324"/>
                    <a:pt x="59730" y="54"/>
                  </a:cubicBezTo>
                  <a:cubicBezTo>
                    <a:pt x="77510" y="-1216"/>
                    <a:pt x="127040" y="20374"/>
                    <a:pt x="127040" y="20374"/>
                  </a:cubicBezTo>
                </a:path>
              </a:pathLst>
            </a:custGeom>
            <a:solidFill>
              <a:srgbClr val="473030"/>
            </a:solidFill>
            <a:ln cap="sq">
              <a:noFill/>
              <a:prstDash val="solid"/>
              <a:miter/>
            </a:ln>
          </p:spPr>
          <p:txBody>
            <a:bodyPr/>
            <a:lstStyle/>
            <a:p>
              <a:endParaRPr lang="en-US"/>
            </a:p>
          </p:txBody>
        </p:sp>
      </p:grpSp>
      <p:grpSp>
        <p:nvGrpSpPr>
          <p:cNvPr id="49" name="Group 49"/>
          <p:cNvGrpSpPr/>
          <p:nvPr/>
        </p:nvGrpSpPr>
        <p:grpSpPr>
          <a:xfrm>
            <a:off x="14738985" y="3156585"/>
            <a:ext cx="184785" cy="189548"/>
            <a:chOff x="0" y="0"/>
            <a:chExt cx="246380" cy="252730"/>
          </a:xfrm>
        </p:grpSpPr>
        <p:sp>
          <p:nvSpPr>
            <p:cNvPr id="50" name="Freeform 50"/>
            <p:cNvSpPr/>
            <p:nvPr/>
          </p:nvSpPr>
          <p:spPr>
            <a:xfrm>
              <a:off x="46003" y="50746"/>
              <a:ext cx="147037" cy="152157"/>
            </a:xfrm>
            <a:custGeom>
              <a:avLst/>
              <a:gdLst/>
              <a:ahLst/>
              <a:cxnLst/>
              <a:rect l="l" t="t" r="r" b="b"/>
              <a:pathLst>
                <a:path w="147037" h="152157">
                  <a:moveTo>
                    <a:pt x="147037" y="52124"/>
                  </a:moveTo>
                  <a:cubicBezTo>
                    <a:pt x="143227" y="105464"/>
                    <a:pt x="120367" y="134674"/>
                    <a:pt x="105127" y="144834"/>
                  </a:cubicBezTo>
                  <a:cubicBezTo>
                    <a:pt x="93697" y="151184"/>
                    <a:pt x="82267" y="153724"/>
                    <a:pt x="69567" y="151184"/>
                  </a:cubicBezTo>
                  <a:cubicBezTo>
                    <a:pt x="50517" y="147374"/>
                    <a:pt x="18767" y="132134"/>
                    <a:pt x="8607" y="114354"/>
                  </a:cubicBezTo>
                  <a:cubicBezTo>
                    <a:pt x="-2823" y="96574"/>
                    <a:pt x="-1553" y="61014"/>
                    <a:pt x="4797" y="43234"/>
                  </a:cubicBezTo>
                  <a:cubicBezTo>
                    <a:pt x="8607" y="30534"/>
                    <a:pt x="17497" y="21644"/>
                    <a:pt x="26387" y="15294"/>
                  </a:cubicBezTo>
                  <a:cubicBezTo>
                    <a:pt x="36547" y="7674"/>
                    <a:pt x="46707" y="54"/>
                    <a:pt x="60677" y="54"/>
                  </a:cubicBezTo>
                  <a:cubicBezTo>
                    <a:pt x="78457" y="-1216"/>
                    <a:pt x="127987" y="20374"/>
                    <a:pt x="127987" y="20374"/>
                  </a:cubicBezTo>
                </a:path>
              </a:pathLst>
            </a:custGeom>
            <a:solidFill>
              <a:srgbClr val="473030"/>
            </a:solidFill>
            <a:ln cap="sq">
              <a:noFill/>
              <a:prstDash val="solid"/>
              <a:miter/>
            </a:ln>
          </p:spPr>
          <p:txBody>
            <a:bodyPr/>
            <a:lstStyle/>
            <a:p>
              <a:endParaRPr lang="en-US"/>
            </a:p>
          </p:txBody>
        </p:sp>
      </p:grpSp>
      <p:grpSp>
        <p:nvGrpSpPr>
          <p:cNvPr id="51" name="Group 51"/>
          <p:cNvGrpSpPr/>
          <p:nvPr/>
        </p:nvGrpSpPr>
        <p:grpSpPr>
          <a:xfrm>
            <a:off x="14950440" y="3716655"/>
            <a:ext cx="192405" cy="203835"/>
            <a:chOff x="0" y="0"/>
            <a:chExt cx="256540" cy="271780"/>
          </a:xfrm>
        </p:grpSpPr>
        <p:sp>
          <p:nvSpPr>
            <p:cNvPr id="52" name="Freeform 52"/>
            <p:cNvSpPr/>
            <p:nvPr/>
          </p:nvSpPr>
          <p:spPr>
            <a:xfrm>
              <a:off x="50357" y="50662"/>
              <a:ext cx="155441" cy="169530"/>
            </a:xfrm>
            <a:custGeom>
              <a:avLst/>
              <a:gdLst/>
              <a:ahLst/>
              <a:cxnLst/>
              <a:rect l="l" t="t" r="r" b="b"/>
              <a:pathLst>
                <a:path w="155441" h="169530">
                  <a:moveTo>
                    <a:pt x="155383" y="92848"/>
                  </a:moveTo>
                  <a:cubicBezTo>
                    <a:pt x="109663" y="166508"/>
                    <a:pt x="90613" y="171588"/>
                    <a:pt x="75373" y="169048"/>
                  </a:cubicBezTo>
                  <a:cubicBezTo>
                    <a:pt x="55053" y="166508"/>
                    <a:pt x="24573" y="149998"/>
                    <a:pt x="13143" y="132218"/>
                  </a:cubicBezTo>
                  <a:cubicBezTo>
                    <a:pt x="1713" y="114438"/>
                    <a:pt x="443" y="80148"/>
                    <a:pt x="9333" y="59828"/>
                  </a:cubicBezTo>
                  <a:cubicBezTo>
                    <a:pt x="18223" y="40778"/>
                    <a:pt x="46163" y="20458"/>
                    <a:pt x="66483" y="16648"/>
                  </a:cubicBezTo>
                  <a:cubicBezTo>
                    <a:pt x="88073" y="12838"/>
                    <a:pt x="119823" y="24268"/>
                    <a:pt x="135063" y="39508"/>
                  </a:cubicBezTo>
                  <a:cubicBezTo>
                    <a:pt x="149033" y="54748"/>
                    <a:pt x="159193" y="89038"/>
                    <a:pt x="154113" y="109358"/>
                  </a:cubicBezTo>
                  <a:cubicBezTo>
                    <a:pt x="149033" y="129678"/>
                    <a:pt x="127443" y="156348"/>
                    <a:pt x="107123" y="163968"/>
                  </a:cubicBezTo>
                  <a:cubicBezTo>
                    <a:pt x="88073" y="171588"/>
                    <a:pt x="53783" y="166508"/>
                    <a:pt x="36003" y="156348"/>
                  </a:cubicBezTo>
                  <a:cubicBezTo>
                    <a:pt x="22033" y="148728"/>
                    <a:pt x="11873" y="130948"/>
                    <a:pt x="6793" y="116978"/>
                  </a:cubicBezTo>
                  <a:cubicBezTo>
                    <a:pt x="443" y="104278"/>
                    <a:pt x="-827" y="89038"/>
                    <a:pt x="443" y="73798"/>
                  </a:cubicBezTo>
                  <a:cubicBezTo>
                    <a:pt x="2983" y="57288"/>
                    <a:pt x="11873" y="35698"/>
                    <a:pt x="23303" y="22998"/>
                  </a:cubicBezTo>
                  <a:cubicBezTo>
                    <a:pt x="36003" y="11568"/>
                    <a:pt x="56323" y="1408"/>
                    <a:pt x="74103" y="138"/>
                  </a:cubicBezTo>
                  <a:cubicBezTo>
                    <a:pt x="91883" y="-1132"/>
                    <a:pt x="113473" y="6488"/>
                    <a:pt x="127443" y="16648"/>
                  </a:cubicBezTo>
                  <a:cubicBezTo>
                    <a:pt x="140143" y="26808"/>
                    <a:pt x="155383" y="63638"/>
                    <a:pt x="155383" y="63638"/>
                  </a:cubicBezTo>
                </a:path>
              </a:pathLst>
            </a:custGeom>
            <a:solidFill>
              <a:srgbClr val="473030"/>
            </a:solidFill>
            <a:ln cap="sq">
              <a:noFill/>
              <a:prstDash val="solid"/>
              <a:miter/>
            </a:ln>
          </p:spPr>
          <p:txBody>
            <a:bodyPr/>
            <a:lstStyle/>
            <a:p>
              <a:endParaRPr lang="en-US"/>
            </a:p>
          </p:txBody>
        </p:sp>
      </p:grpSp>
      <p:grpSp>
        <p:nvGrpSpPr>
          <p:cNvPr id="53" name="Group 53"/>
          <p:cNvGrpSpPr/>
          <p:nvPr/>
        </p:nvGrpSpPr>
        <p:grpSpPr>
          <a:xfrm>
            <a:off x="15238095" y="3018472"/>
            <a:ext cx="192405" cy="203835"/>
            <a:chOff x="0" y="0"/>
            <a:chExt cx="256540" cy="271780"/>
          </a:xfrm>
        </p:grpSpPr>
        <p:sp>
          <p:nvSpPr>
            <p:cNvPr id="54" name="Freeform 54"/>
            <p:cNvSpPr/>
            <p:nvPr/>
          </p:nvSpPr>
          <p:spPr>
            <a:xfrm>
              <a:off x="50800" y="50648"/>
              <a:ext cx="155936" cy="169223"/>
            </a:xfrm>
            <a:custGeom>
              <a:avLst/>
              <a:gdLst/>
              <a:ahLst/>
              <a:cxnLst/>
              <a:rect l="l" t="t" r="r" b="b"/>
              <a:pathLst>
                <a:path w="155936" h="169223">
                  <a:moveTo>
                    <a:pt x="0" y="77622"/>
                  </a:moveTo>
                  <a:cubicBezTo>
                    <a:pt x="46990" y="3962"/>
                    <a:pt x="64770" y="-1118"/>
                    <a:pt x="81280" y="152"/>
                  </a:cubicBezTo>
                  <a:cubicBezTo>
                    <a:pt x="101600" y="3962"/>
                    <a:pt x="132080" y="19202"/>
                    <a:pt x="143510" y="38252"/>
                  </a:cubicBezTo>
                  <a:cubicBezTo>
                    <a:pt x="153670" y="56032"/>
                    <a:pt x="156210" y="90322"/>
                    <a:pt x="147320" y="109372"/>
                  </a:cubicBezTo>
                  <a:cubicBezTo>
                    <a:pt x="138430" y="128422"/>
                    <a:pt x="110490" y="150012"/>
                    <a:pt x="90170" y="152552"/>
                  </a:cubicBezTo>
                  <a:cubicBezTo>
                    <a:pt x="68580" y="156362"/>
                    <a:pt x="35560" y="146202"/>
                    <a:pt x="21590" y="129692"/>
                  </a:cubicBezTo>
                  <a:cubicBezTo>
                    <a:pt x="7620" y="114452"/>
                    <a:pt x="-2540" y="81432"/>
                    <a:pt x="2540" y="61112"/>
                  </a:cubicBezTo>
                  <a:cubicBezTo>
                    <a:pt x="6350" y="40792"/>
                    <a:pt x="29210" y="14122"/>
                    <a:pt x="49530" y="6502"/>
                  </a:cubicBezTo>
                  <a:cubicBezTo>
                    <a:pt x="68580" y="-2388"/>
                    <a:pt x="102870" y="3962"/>
                    <a:pt x="120650" y="14122"/>
                  </a:cubicBezTo>
                  <a:cubicBezTo>
                    <a:pt x="134620" y="21742"/>
                    <a:pt x="144780" y="38252"/>
                    <a:pt x="149860" y="53492"/>
                  </a:cubicBezTo>
                  <a:cubicBezTo>
                    <a:pt x="154940" y="66192"/>
                    <a:pt x="157480" y="81432"/>
                    <a:pt x="154940" y="96672"/>
                  </a:cubicBezTo>
                  <a:cubicBezTo>
                    <a:pt x="152400" y="113182"/>
                    <a:pt x="144780" y="134772"/>
                    <a:pt x="133350" y="146202"/>
                  </a:cubicBezTo>
                  <a:cubicBezTo>
                    <a:pt x="120650" y="158902"/>
                    <a:pt x="99060" y="169062"/>
                    <a:pt x="82550" y="169062"/>
                  </a:cubicBezTo>
                  <a:cubicBezTo>
                    <a:pt x="64770" y="170332"/>
                    <a:pt x="43180" y="163982"/>
                    <a:pt x="29210" y="153822"/>
                  </a:cubicBezTo>
                  <a:cubicBezTo>
                    <a:pt x="15240" y="142392"/>
                    <a:pt x="0" y="105562"/>
                    <a:pt x="0" y="105562"/>
                  </a:cubicBezTo>
                </a:path>
              </a:pathLst>
            </a:custGeom>
            <a:solidFill>
              <a:srgbClr val="473030"/>
            </a:solidFill>
            <a:ln cap="sq">
              <a:noFill/>
              <a:prstDash val="solid"/>
              <a:miter/>
            </a:ln>
          </p:spPr>
          <p:txBody>
            <a:bodyPr/>
            <a:lstStyle/>
            <a:p>
              <a:endParaRPr lang="en-US"/>
            </a:p>
          </p:txBody>
        </p:sp>
      </p:grpSp>
      <p:grpSp>
        <p:nvGrpSpPr>
          <p:cNvPr id="55" name="Group 55"/>
          <p:cNvGrpSpPr/>
          <p:nvPr/>
        </p:nvGrpSpPr>
        <p:grpSpPr>
          <a:xfrm>
            <a:off x="15335250" y="3604260"/>
            <a:ext cx="184785" cy="189548"/>
            <a:chOff x="0" y="0"/>
            <a:chExt cx="246380" cy="252730"/>
          </a:xfrm>
        </p:grpSpPr>
        <p:sp>
          <p:nvSpPr>
            <p:cNvPr id="56" name="Freeform 56"/>
            <p:cNvSpPr/>
            <p:nvPr/>
          </p:nvSpPr>
          <p:spPr>
            <a:xfrm>
              <a:off x="46950" y="50749"/>
              <a:ext cx="146090" cy="152154"/>
            </a:xfrm>
            <a:custGeom>
              <a:avLst/>
              <a:gdLst/>
              <a:ahLst/>
              <a:cxnLst/>
              <a:rect l="l" t="t" r="r" b="b"/>
              <a:pathLst>
                <a:path w="146090" h="152154">
                  <a:moveTo>
                    <a:pt x="146090" y="52121"/>
                  </a:moveTo>
                  <a:cubicBezTo>
                    <a:pt x="143550" y="106731"/>
                    <a:pt x="120690" y="134671"/>
                    <a:pt x="104180" y="144831"/>
                  </a:cubicBezTo>
                  <a:cubicBezTo>
                    <a:pt x="94020" y="151181"/>
                    <a:pt x="81320" y="153721"/>
                    <a:pt x="68620" y="151181"/>
                  </a:cubicBezTo>
                  <a:cubicBezTo>
                    <a:pt x="50840" y="147371"/>
                    <a:pt x="19090" y="132131"/>
                    <a:pt x="7660" y="114351"/>
                  </a:cubicBezTo>
                  <a:cubicBezTo>
                    <a:pt x="-2500" y="96571"/>
                    <a:pt x="-1230" y="61011"/>
                    <a:pt x="3850" y="44501"/>
                  </a:cubicBezTo>
                  <a:cubicBezTo>
                    <a:pt x="7660" y="31801"/>
                    <a:pt x="17820" y="22911"/>
                    <a:pt x="26710" y="15291"/>
                  </a:cubicBezTo>
                  <a:cubicBezTo>
                    <a:pt x="35600" y="7671"/>
                    <a:pt x="47030" y="1321"/>
                    <a:pt x="59730" y="51"/>
                  </a:cubicBezTo>
                  <a:cubicBezTo>
                    <a:pt x="78780" y="-1219"/>
                    <a:pt x="127040" y="21641"/>
                    <a:pt x="127040" y="21641"/>
                  </a:cubicBezTo>
                </a:path>
              </a:pathLst>
            </a:custGeom>
            <a:solidFill>
              <a:srgbClr val="473030"/>
            </a:solidFill>
            <a:ln cap="sq">
              <a:noFill/>
              <a:prstDash val="solid"/>
              <a:miter/>
            </a:ln>
          </p:spPr>
          <p:txBody>
            <a:bodyPr/>
            <a:lstStyle/>
            <a:p>
              <a:endParaRPr lang="en-US"/>
            </a:p>
          </p:txBody>
        </p:sp>
      </p:grpSp>
      <p:grpSp>
        <p:nvGrpSpPr>
          <p:cNvPr id="57" name="Group 57"/>
          <p:cNvGrpSpPr/>
          <p:nvPr/>
        </p:nvGrpSpPr>
        <p:grpSpPr>
          <a:xfrm>
            <a:off x="15306675" y="5645468"/>
            <a:ext cx="188595" cy="184785"/>
            <a:chOff x="0" y="0"/>
            <a:chExt cx="251460" cy="246380"/>
          </a:xfrm>
        </p:grpSpPr>
        <p:sp>
          <p:nvSpPr>
            <p:cNvPr id="58" name="Freeform 58"/>
            <p:cNvSpPr/>
            <p:nvPr/>
          </p:nvSpPr>
          <p:spPr>
            <a:xfrm>
              <a:off x="50800" y="50749"/>
              <a:ext cx="149860" cy="147474"/>
            </a:xfrm>
            <a:custGeom>
              <a:avLst/>
              <a:gdLst/>
              <a:ahLst/>
              <a:cxnLst/>
              <a:rect l="l" t="t" r="r" b="b"/>
              <a:pathLst>
                <a:path w="149860" h="147474">
                  <a:moveTo>
                    <a:pt x="149860" y="52121"/>
                  </a:moveTo>
                  <a:cubicBezTo>
                    <a:pt x="129540" y="133401"/>
                    <a:pt x="120650" y="141021"/>
                    <a:pt x="107950" y="144831"/>
                  </a:cubicBezTo>
                  <a:cubicBezTo>
                    <a:pt x="90170" y="149911"/>
                    <a:pt x="54610" y="147371"/>
                    <a:pt x="36830" y="139751"/>
                  </a:cubicBezTo>
                  <a:cubicBezTo>
                    <a:pt x="25400" y="134671"/>
                    <a:pt x="17780" y="124511"/>
                    <a:pt x="11430" y="114351"/>
                  </a:cubicBezTo>
                  <a:cubicBezTo>
                    <a:pt x="5080" y="104191"/>
                    <a:pt x="0" y="92761"/>
                    <a:pt x="0" y="80061"/>
                  </a:cubicBezTo>
                  <a:cubicBezTo>
                    <a:pt x="1270" y="61011"/>
                    <a:pt x="16510" y="27991"/>
                    <a:pt x="29210" y="15291"/>
                  </a:cubicBezTo>
                  <a:cubicBezTo>
                    <a:pt x="39370" y="5131"/>
                    <a:pt x="49530" y="1321"/>
                    <a:pt x="63500" y="51"/>
                  </a:cubicBezTo>
                  <a:cubicBezTo>
                    <a:pt x="81280" y="-1219"/>
                    <a:pt x="130810" y="21641"/>
                    <a:pt x="130810" y="21641"/>
                  </a:cubicBezTo>
                </a:path>
              </a:pathLst>
            </a:custGeom>
            <a:solidFill>
              <a:srgbClr val="473030"/>
            </a:solidFill>
            <a:ln cap="sq">
              <a:noFill/>
              <a:prstDash val="solid"/>
              <a:miter/>
            </a:ln>
          </p:spPr>
          <p:txBody>
            <a:bodyPr/>
            <a:lstStyle/>
            <a:p>
              <a:endParaRPr lang="en-US"/>
            </a:p>
          </p:txBody>
        </p:sp>
      </p:grpSp>
      <p:grpSp>
        <p:nvGrpSpPr>
          <p:cNvPr id="59" name="Group 59"/>
          <p:cNvGrpSpPr/>
          <p:nvPr/>
        </p:nvGrpSpPr>
        <p:grpSpPr>
          <a:xfrm>
            <a:off x="15204757" y="6276022"/>
            <a:ext cx="188595" cy="184785"/>
            <a:chOff x="0" y="0"/>
            <a:chExt cx="251460" cy="246380"/>
          </a:xfrm>
        </p:grpSpPr>
        <p:sp>
          <p:nvSpPr>
            <p:cNvPr id="60" name="Freeform 60"/>
            <p:cNvSpPr/>
            <p:nvPr/>
          </p:nvSpPr>
          <p:spPr>
            <a:xfrm>
              <a:off x="50800" y="50749"/>
              <a:ext cx="148590" cy="147879"/>
            </a:xfrm>
            <a:custGeom>
              <a:avLst/>
              <a:gdLst/>
              <a:ahLst/>
              <a:cxnLst/>
              <a:rect l="l" t="t" r="r" b="b"/>
              <a:pathLst>
                <a:path w="148590" h="147879">
                  <a:moveTo>
                    <a:pt x="148590" y="52121"/>
                  </a:moveTo>
                  <a:cubicBezTo>
                    <a:pt x="129540" y="133401"/>
                    <a:pt x="120650" y="141021"/>
                    <a:pt x="107950" y="144831"/>
                  </a:cubicBezTo>
                  <a:cubicBezTo>
                    <a:pt x="90170" y="149911"/>
                    <a:pt x="53340" y="148641"/>
                    <a:pt x="36830" y="141021"/>
                  </a:cubicBezTo>
                  <a:cubicBezTo>
                    <a:pt x="25400" y="134671"/>
                    <a:pt x="17780" y="124511"/>
                    <a:pt x="11430" y="114351"/>
                  </a:cubicBezTo>
                  <a:cubicBezTo>
                    <a:pt x="5080" y="104191"/>
                    <a:pt x="0" y="92761"/>
                    <a:pt x="0" y="80061"/>
                  </a:cubicBezTo>
                  <a:cubicBezTo>
                    <a:pt x="1270" y="61011"/>
                    <a:pt x="16510" y="27991"/>
                    <a:pt x="29210" y="15291"/>
                  </a:cubicBezTo>
                  <a:cubicBezTo>
                    <a:pt x="39370" y="6401"/>
                    <a:pt x="49530" y="1321"/>
                    <a:pt x="62230" y="51"/>
                  </a:cubicBezTo>
                  <a:cubicBezTo>
                    <a:pt x="81280" y="-1219"/>
                    <a:pt x="130810" y="21641"/>
                    <a:pt x="130810" y="21641"/>
                  </a:cubicBezTo>
                </a:path>
              </a:pathLst>
            </a:custGeom>
            <a:solidFill>
              <a:srgbClr val="473030"/>
            </a:solidFill>
            <a:ln cap="sq">
              <a:noFill/>
              <a:prstDash val="solid"/>
              <a:miter/>
            </a:ln>
          </p:spPr>
          <p:txBody>
            <a:bodyPr/>
            <a:lstStyle/>
            <a:p>
              <a:endParaRPr lang="en-US"/>
            </a:p>
          </p:txBody>
        </p:sp>
      </p:grpSp>
      <p:grpSp>
        <p:nvGrpSpPr>
          <p:cNvPr id="61" name="Group 61"/>
          <p:cNvGrpSpPr/>
          <p:nvPr/>
        </p:nvGrpSpPr>
        <p:grpSpPr>
          <a:xfrm>
            <a:off x="15525750" y="6711315"/>
            <a:ext cx="188595" cy="184785"/>
            <a:chOff x="0" y="0"/>
            <a:chExt cx="251460" cy="246380"/>
          </a:xfrm>
        </p:grpSpPr>
        <p:sp>
          <p:nvSpPr>
            <p:cNvPr id="62" name="Freeform 62"/>
            <p:cNvSpPr/>
            <p:nvPr/>
          </p:nvSpPr>
          <p:spPr>
            <a:xfrm>
              <a:off x="50637" y="50800"/>
              <a:ext cx="148753" cy="147828"/>
            </a:xfrm>
            <a:custGeom>
              <a:avLst/>
              <a:gdLst/>
              <a:ahLst/>
              <a:cxnLst/>
              <a:rect l="l" t="t" r="r" b="b"/>
              <a:pathLst>
                <a:path w="148753" h="147828">
                  <a:moveTo>
                    <a:pt x="148753" y="53340"/>
                  </a:moveTo>
                  <a:cubicBezTo>
                    <a:pt x="129703" y="133350"/>
                    <a:pt x="119543" y="140970"/>
                    <a:pt x="108113" y="144780"/>
                  </a:cubicBezTo>
                  <a:cubicBezTo>
                    <a:pt x="90333" y="149860"/>
                    <a:pt x="53503" y="148590"/>
                    <a:pt x="36993" y="140970"/>
                  </a:cubicBezTo>
                  <a:cubicBezTo>
                    <a:pt x="24293" y="135890"/>
                    <a:pt x="16673" y="124460"/>
                    <a:pt x="11593" y="114300"/>
                  </a:cubicBezTo>
                  <a:cubicBezTo>
                    <a:pt x="5243" y="105410"/>
                    <a:pt x="-1107" y="92710"/>
                    <a:pt x="163" y="80010"/>
                  </a:cubicBezTo>
                  <a:cubicBezTo>
                    <a:pt x="1433" y="62230"/>
                    <a:pt x="16673" y="27940"/>
                    <a:pt x="29373" y="15240"/>
                  </a:cubicBezTo>
                  <a:cubicBezTo>
                    <a:pt x="38263" y="6350"/>
                    <a:pt x="49693" y="1270"/>
                    <a:pt x="62393" y="0"/>
                  </a:cubicBezTo>
                  <a:cubicBezTo>
                    <a:pt x="81443" y="0"/>
                    <a:pt x="129703" y="21590"/>
                    <a:pt x="129703" y="21590"/>
                  </a:cubicBezTo>
                </a:path>
              </a:pathLst>
            </a:custGeom>
            <a:solidFill>
              <a:srgbClr val="473030"/>
            </a:solidFill>
            <a:ln cap="sq">
              <a:noFill/>
              <a:prstDash val="solid"/>
              <a:miter/>
            </a:ln>
          </p:spPr>
          <p:txBody>
            <a:bodyPr/>
            <a:lstStyle/>
            <a:p>
              <a:endParaRPr lang="en-US"/>
            </a:p>
          </p:txBody>
        </p:sp>
      </p:grpSp>
      <p:grpSp>
        <p:nvGrpSpPr>
          <p:cNvPr id="63" name="Group 63"/>
          <p:cNvGrpSpPr/>
          <p:nvPr/>
        </p:nvGrpSpPr>
        <p:grpSpPr>
          <a:xfrm>
            <a:off x="15869602" y="6022658"/>
            <a:ext cx="193358" cy="205740"/>
            <a:chOff x="0" y="0"/>
            <a:chExt cx="257810" cy="274320"/>
          </a:xfrm>
        </p:grpSpPr>
        <p:sp>
          <p:nvSpPr>
            <p:cNvPr id="64" name="Freeform 64"/>
            <p:cNvSpPr/>
            <p:nvPr/>
          </p:nvSpPr>
          <p:spPr>
            <a:xfrm>
              <a:off x="50741" y="50733"/>
              <a:ext cx="155972" cy="171678"/>
            </a:xfrm>
            <a:custGeom>
              <a:avLst/>
              <a:gdLst/>
              <a:ahLst/>
              <a:cxnLst/>
              <a:rect l="l" t="t" r="r" b="b"/>
              <a:pathLst>
                <a:path w="155972" h="171678">
                  <a:moveTo>
                    <a:pt x="59" y="76267"/>
                  </a:moveTo>
                  <a:cubicBezTo>
                    <a:pt x="27999" y="15307"/>
                    <a:pt x="59749" y="-1203"/>
                    <a:pt x="80069" y="67"/>
                  </a:cubicBezTo>
                  <a:cubicBezTo>
                    <a:pt x="101659" y="67"/>
                    <a:pt x="130869" y="17847"/>
                    <a:pt x="142299" y="36897"/>
                  </a:cubicBezTo>
                  <a:cubicBezTo>
                    <a:pt x="153729" y="54677"/>
                    <a:pt x="154999" y="88967"/>
                    <a:pt x="146109" y="108017"/>
                  </a:cubicBezTo>
                  <a:cubicBezTo>
                    <a:pt x="137219" y="128337"/>
                    <a:pt x="109279" y="148657"/>
                    <a:pt x="88959" y="152467"/>
                  </a:cubicBezTo>
                  <a:cubicBezTo>
                    <a:pt x="67369" y="155007"/>
                    <a:pt x="35619" y="144847"/>
                    <a:pt x="20379" y="129607"/>
                  </a:cubicBezTo>
                  <a:cubicBezTo>
                    <a:pt x="6409" y="113097"/>
                    <a:pt x="-3751" y="80077"/>
                    <a:pt x="1329" y="59757"/>
                  </a:cubicBezTo>
                  <a:cubicBezTo>
                    <a:pt x="6409" y="39437"/>
                    <a:pt x="27999" y="12767"/>
                    <a:pt x="48319" y="5147"/>
                  </a:cubicBezTo>
                  <a:cubicBezTo>
                    <a:pt x="67369" y="-2473"/>
                    <a:pt x="101659" y="2607"/>
                    <a:pt x="119439" y="12767"/>
                  </a:cubicBezTo>
                  <a:cubicBezTo>
                    <a:pt x="133409" y="20387"/>
                    <a:pt x="143569" y="38167"/>
                    <a:pt x="148649" y="52137"/>
                  </a:cubicBezTo>
                  <a:cubicBezTo>
                    <a:pt x="154999" y="64837"/>
                    <a:pt x="157539" y="80077"/>
                    <a:pt x="154999" y="95317"/>
                  </a:cubicBezTo>
                  <a:cubicBezTo>
                    <a:pt x="152459" y="111827"/>
                    <a:pt x="146109" y="134687"/>
                    <a:pt x="133409" y="146117"/>
                  </a:cubicBezTo>
                  <a:cubicBezTo>
                    <a:pt x="121979" y="158817"/>
                    <a:pt x="101659" y="170247"/>
                    <a:pt x="83879" y="171517"/>
                  </a:cubicBezTo>
                  <a:cubicBezTo>
                    <a:pt x="66099" y="172787"/>
                    <a:pt x="44509" y="166437"/>
                    <a:pt x="30539" y="156277"/>
                  </a:cubicBezTo>
                  <a:cubicBezTo>
                    <a:pt x="15299" y="146117"/>
                    <a:pt x="59" y="109287"/>
                    <a:pt x="59" y="109287"/>
                  </a:cubicBezTo>
                </a:path>
              </a:pathLst>
            </a:custGeom>
            <a:solidFill>
              <a:srgbClr val="473030"/>
            </a:solidFill>
            <a:ln cap="sq">
              <a:noFill/>
              <a:prstDash val="solid"/>
              <a:miter/>
            </a:ln>
          </p:spPr>
          <p:txBody>
            <a:bodyPr/>
            <a:lstStyle/>
            <a:p>
              <a:endParaRPr lang="en-US"/>
            </a:p>
          </p:txBody>
        </p:sp>
      </p:grpSp>
      <p:grpSp>
        <p:nvGrpSpPr>
          <p:cNvPr id="65" name="Group 65"/>
          <p:cNvGrpSpPr/>
          <p:nvPr/>
        </p:nvGrpSpPr>
        <p:grpSpPr>
          <a:xfrm>
            <a:off x="15502890" y="5978842"/>
            <a:ext cx="188595" cy="184785"/>
            <a:chOff x="0" y="0"/>
            <a:chExt cx="251460" cy="246380"/>
          </a:xfrm>
        </p:grpSpPr>
        <p:sp>
          <p:nvSpPr>
            <p:cNvPr id="66" name="Freeform 66"/>
            <p:cNvSpPr/>
            <p:nvPr/>
          </p:nvSpPr>
          <p:spPr>
            <a:xfrm>
              <a:off x="50604" y="50749"/>
              <a:ext cx="148786" cy="147474"/>
            </a:xfrm>
            <a:custGeom>
              <a:avLst/>
              <a:gdLst/>
              <a:ahLst/>
              <a:cxnLst/>
              <a:rect l="l" t="t" r="r" b="b"/>
              <a:pathLst>
                <a:path w="148786" h="147474">
                  <a:moveTo>
                    <a:pt x="148786" y="52121"/>
                  </a:moveTo>
                  <a:cubicBezTo>
                    <a:pt x="128466" y="133401"/>
                    <a:pt x="119576" y="141021"/>
                    <a:pt x="106876" y="144831"/>
                  </a:cubicBezTo>
                  <a:cubicBezTo>
                    <a:pt x="89096" y="149911"/>
                    <a:pt x="53536" y="147371"/>
                    <a:pt x="35756" y="139751"/>
                  </a:cubicBezTo>
                  <a:cubicBezTo>
                    <a:pt x="24326" y="134671"/>
                    <a:pt x="16706" y="124511"/>
                    <a:pt x="10356" y="114351"/>
                  </a:cubicBezTo>
                  <a:cubicBezTo>
                    <a:pt x="4006" y="104191"/>
                    <a:pt x="-1074" y="92761"/>
                    <a:pt x="196" y="80061"/>
                  </a:cubicBezTo>
                  <a:cubicBezTo>
                    <a:pt x="196" y="61011"/>
                    <a:pt x="15436" y="27991"/>
                    <a:pt x="28136" y="15291"/>
                  </a:cubicBezTo>
                  <a:cubicBezTo>
                    <a:pt x="38296" y="5131"/>
                    <a:pt x="48456" y="1321"/>
                    <a:pt x="62426" y="51"/>
                  </a:cubicBezTo>
                  <a:cubicBezTo>
                    <a:pt x="80206" y="-1219"/>
                    <a:pt x="129736" y="21641"/>
                    <a:pt x="129736" y="21641"/>
                  </a:cubicBezTo>
                </a:path>
              </a:pathLst>
            </a:custGeom>
            <a:solidFill>
              <a:srgbClr val="473030"/>
            </a:solidFill>
            <a:ln cap="sq">
              <a:noFill/>
              <a:prstDash val="solid"/>
              <a:miter/>
            </a:ln>
          </p:spPr>
          <p:txBody>
            <a:bodyPr/>
            <a:lstStyle/>
            <a:p>
              <a:endParaRPr lang="en-US"/>
            </a:p>
          </p:txBody>
        </p:sp>
      </p:grpSp>
      <p:grpSp>
        <p:nvGrpSpPr>
          <p:cNvPr id="67" name="Group 67"/>
          <p:cNvGrpSpPr/>
          <p:nvPr/>
        </p:nvGrpSpPr>
        <p:grpSpPr>
          <a:xfrm>
            <a:off x="15926752" y="6391275"/>
            <a:ext cx="188595" cy="184785"/>
            <a:chOff x="0" y="0"/>
            <a:chExt cx="251460" cy="246380"/>
          </a:xfrm>
        </p:grpSpPr>
        <p:sp>
          <p:nvSpPr>
            <p:cNvPr id="68" name="Freeform 68"/>
            <p:cNvSpPr/>
            <p:nvPr/>
          </p:nvSpPr>
          <p:spPr>
            <a:xfrm>
              <a:off x="50800" y="50746"/>
              <a:ext cx="149860" cy="147163"/>
            </a:xfrm>
            <a:custGeom>
              <a:avLst/>
              <a:gdLst/>
              <a:ahLst/>
              <a:cxnLst/>
              <a:rect l="l" t="t" r="r" b="b"/>
              <a:pathLst>
                <a:path w="149860" h="147163">
                  <a:moveTo>
                    <a:pt x="149860" y="52124"/>
                  </a:moveTo>
                  <a:cubicBezTo>
                    <a:pt x="129540" y="133404"/>
                    <a:pt x="120650" y="139754"/>
                    <a:pt x="107950" y="143564"/>
                  </a:cubicBezTo>
                  <a:cubicBezTo>
                    <a:pt x="90170" y="149914"/>
                    <a:pt x="54610" y="147374"/>
                    <a:pt x="36830" y="139754"/>
                  </a:cubicBezTo>
                  <a:cubicBezTo>
                    <a:pt x="25400" y="134674"/>
                    <a:pt x="17780" y="124514"/>
                    <a:pt x="11430" y="114354"/>
                  </a:cubicBezTo>
                  <a:cubicBezTo>
                    <a:pt x="5080" y="104194"/>
                    <a:pt x="0" y="92764"/>
                    <a:pt x="0" y="78794"/>
                  </a:cubicBezTo>
                  <a:cubicBezTo>
                    <a:pt x="1270" y="61014"/>
                    <a:pt x="16510" y="27994"/>
                    <a:pt x="29210" y="14024"/>
                  </a:cubicBezTo>
                  <a:cubicBezTo>
                    <a:pt x="39370" y="5134"/>
                    <a:pt x="49530" y="54"/>
                    <a:pt x="63500" y="54"/>
                  </a:cubicBezTo>
                  <a:cubicBezTo>
                    <a:pt x="81280" y="-1216"/>
                    <a:pt x="130810" y="20374"/>
                    <a:pt x="130810" y="20374"/>
                  </a:cubicBezTo>
                </a:path>
              </a:pathLst>
            </a:custGeom>
            <a:solidFill>
              <a:srgbClr val="473030"/>
            </a:solidFill>
            <a:ln cap="sq">
              <a:noFill/>
              <a:prstDash val="solid"/>
              <a:miter/>
            </a:ln>
          </p:spPr>
          <p:txBody>
            <a:bodyPr/>
            <a:lstStyle/>
            <a:p>
              <a:endParaRPr lang="en-US"/>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544244" y="5215344"/>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3180288" y="8407371"/>
            <a:ext cx="1193436" cy="1008453"/>
          </a:xfrm>
          <a:custGeom>
            <a:avLst/>
            <a:gdLst/>
            <a:ahLst/>
            <a:cxnLst/>
            <a:rect l="l" t="t" r="r" b="b"/>
            <a:pathLst>
              <a:path w="1193436" h="1008453">
                <a:moveTo>
                  <a:pt x="0" y="0"/>
                </a:moveTo>
                <a:lnTo>
                  <a:pt x="1193436" y="0"/>
                </a:lnTo>
                <a:lnTo>
                  <a:pt x="1193436" y="1008453"/>
                </a:lnTo>
                <a:lnTo>
                  <a:pt x="0" y="10084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rot="-2814658">
            <a:off x="907966" y="6814404"/>
            <a:ext cx="847536" cy="1113348"/>
          </a:xfrm>
          <a:custGeom>
            <a:avLst/>
            <a:gdLst/>
            <a:ahLst/>
            <a:cxnLst/>
            <a:rect l="l" t="t" r="r" b="b"/>
            <a:pathLst>
              <a:path w="847536" h="1113348">
                <a:moveTo>
                  <a:pt x="0" y="0"/>
                </a:moveTo>
                <a:lnTo>
                  <a:pt x="847537" y="0"/>
                </a:lnTo>
                <a:lnTo>
                  <a:pt x="847537" y="1113349"/>
                </a:lnTo>
                <a:lnTo>
                  <a:pt x="0" y="111334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rot="6848865">
            <a:off x="1186913" y="8495232"/>
            <a:ext cx="723412" cy="819731"/>
          </a:xfrm>
          <a:custGeom>
            <a:avLst/>
            <a:gdLst/>
            <a:ahLst/>
            <a:cxnLst/>
            <a:rect l="l" t="t" r="r" b="b"/>
            <a:pathLst>
              <a:path w="723412" h="819731">
                <a:moveTo>
                  <a:pt x="0" y="0"/>
                </a:moveTo>
                <a:lnTo>
                  <a:pt x="723412" y="0"/>
                </a:lnTo>
                <a:lnTo>
                  <a:pt x="723412" y="819731"/>
                </a:lnTo>
                <a:lnTo>
                  <a:pt x="0" y="8197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rot="3011844">
            <a:off x="2059074" y="7533716"/>
            <a:ext cx="978874" cy="1221683"/>
          </a:xfrm>
          <a:custGeom>
            <a:avLst/>
            <a:gdLst/>
            <a:ahLst/>
            <a:cxnLst/>
            <a:rect l="l" t="t" r="r" b="b"/>
            <a:pathLst>
              <a:path w="978874" h="1221683">
                <a:moveTo>
                  <a:pt x="0" y="0"/>
                </a:moveTo>
                <a:lnTo>
                  <a:pt x="978874" y="0"/>
                </a:lnTo>
                <a:lnTo>
                  <a:pt x="978874" y="1221684"/>
                </a:lnTo>
                <a:lnTo>
                  <a:pt x="0" y="12216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2212233" y="6561659"/>
            <a:ext cx="672555" cy="720274"/>
          </a:xfrm>
          <a:custGeom>
            <a:avLst/>
            <a:gdLst/>
            <a:ahLst/>
            <a:cxnLst/>
            <a:rect l="l" t="t" r="r" b="b"/>
            <a:pathLst>
              <a:path w="672555" h="720274">
                <a:moveTo>
                  <a:pt x="0" y="0"/>
                </a:moveTo>
                <a:lnTo>
                  <a:pt x="672555" y="0"/>
                </a:lnTo>
                <a:lnTo>
                  <a:pt x="672555" y="720273"/>
                </a:lnTo>
                <a:lnTo>
                  <a:pt x="0" y="7202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Freeform 8"/>
          <p:cNvSpPr/>
          <p:nvPr/>
        </p:nvSpPr>
        <p:spPr>
          <a:xfrm>
            <a:off x="3148610" y="7281932"/>
            <a:ext cx="722367" cy="759387"/>
          </a:xfrm>
          <a:custGeom>
            <a:avLst/>
            <a:gdLst/>
            <a:ahLst/>
            <a:cxnLst/>
            <a:rect l="l" t="t" r="r" b="b"/>
            <a:pathLst>
              <a:path w="722367" h="759387">
                <a:moveTo>
                  <a:pt x="0" y="0"/>
                </a:moveTo>
                <a:lnTo>
                  <a:pt x="722367" y="0"/>
                </a:lnTo>
                <a:lnTo>
                  <a:pt x="722367" y="759387"/>
                </a:lnTo>
                <a:lnTo>
                  <a:pt x="0" y="75938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Freeform 9"/>
          <p:cNvSpPr/>
          <p:nvPr/>
        </p:nvSpPr>
        <p:spPr>
          <a:xfrm rot="-1026740">
            <a:off x="8964513" y="7855324"/>
            <a:ext cx="2611728" cy="1172013"/>
          </a:xfrm>
          <a:custGeom>
            <a:avLst/>
            <a:gdLst/>
            <a:ahLst/>
            <a:cxnLst/>
            <a:rect l="l" t="t" r="r" b="b"/>
            <a:pathLst>
              <a:path w="2611728" h="1172013">
                <a:moveTo>
                  <a:pt x="0" y="0"/>
                </a:moveTo>
                <a:lnTo>
                  <a:pt x="2611728" y="0"/>
                </a:lnTo>
                <a:lnTo>
                  <a:pt x="2611728" y="1172013"/>
                </a:lnTo>
                <a:lnTo>
                  <a:pt x="0" y="117201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0" name="Freeform 10"/>
          <p:cNvSpPr/>
          <p:nvPr/>
        </p:nvSpPr>
        <p:spPr>
          <a:xfrm rot="-635328">
            <a:off x="6806967" y="7058247"/>
            <a:ext cx="2941100" cy="1319819"/>
          </a:xfrm>
          <a:custGeom>
            <a:avLst/>
            <a:gdLst/>
            <a:ahLst/>
            <a:cxnLst/>
            <a:rect l="l" t="t" r="r" b="b"/>
            <a:pathLst>
              <a:path w="2941100" h="1319819">
                <a:moveTo>
                  <a:pt x="0" y="0"/>
                </a:moveTo>
                <a:lnTo>
                  <a:pt x="2941100" y="0"/>
                </a:lnTo>
                <a:lnTo>
                  <a:pt x="2941100" y="1319819"/>
                </a:lnTo>
                <a:lnTo>
                  <a:pt x="0" y="131981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1" name="Freeform 11"/>
          <p:cNvSpPr/>
          <p:nvPr/>
        </p:nvSpPr>
        <p:spPr>
          <a:xfrm rot="-1160277">
            <a:off x="13858760" y="6280106"/>
            <a:ext cx="2673708" cy="1283380"/>
          </a:xfrm>
          <a:custGeom>
            <a:avLst/>
            <a:gdLst/>
            <a:ahLst/>
            <a:cxnLst/>
            <a:rect l="l" t="t" r="r" b="b"/>
            <a:pathLst>
              <a:path w="2673708" h="1283380">
                <a:moveTo>
                  <a:pt x="0" y="0"/>
                </a:moveTo>
                <a:lnTo>
                  <a:pt x="2673708" y="0"/>
                </a:lnTo>
                <a:lnTo>
                  <a:pt x="2673708" y="1283380"/>
                </a:lnTo>
                <a:lnTo>
                  <a:pt x="0" y="128338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5150600" y="8252491"/>
            <a:ext cx="1265841" cy="717725"/>
          </a:xfrm>
          <a:custGeom>
            <a:avLst/>
            <a:gdLst/>
            <a:ahLst/>
            <a:cxnLst/>
            <a:rect l="l" t="t" r="r" b="b"/>
            <a:pathLst>
              <a:path w="1265841" h="717725">
                <a:moveTo>
                  <a:pt x="0" y="0"/>
                </a:moveTo>
                <a:lnTo>
                  <a:pt x="1265842" y="0"/>
                </a:lnTo>
                <a:lnTo>
                  <a:pt x="1265842" y="717725"/>
                </a:lnTo>
                <a:lnTo>
                  <a:pt x="0" y="71772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3" name="Freeform 13"/>
          <p:cNvSpPr/>
          <p:nvPr/>
        </p:nvSpPr>
        <p:spPr>
          <a:xfrm>
            <a:off x="12294635" y="8144558"/>
            <a:ext cx="1412949" cy="801134"/>
          </a:xfrm>
          <a:custGeom>
            <a:avLst/>
            <a:gdLst/>
            <a:ahLst/>
            <a:cxnLst/>
            <a:rect l="l" t="t" r="r" b="b"/>
            <a:pathLst>
              <a:path w="1412949" h="801134">
                <a:moveTo>
                  <a:pt x="0" y="0"/>
                </a:moveTo>
                <a:lnTo>
                  <a:pt x="1412949" y="0"/>
                </a:lnTo>
                <a:lnTo>
                  <a:pt x="1412949" y="801134"/>
                </a:lnTo>
                <a:lnTo>
                  <a:pt x="0" y="80113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4" name="Freeform 14"/>
          <p:cNvSpPr/>
          <p:nvPr/>
        </p:nvSpPr>
        <p:spPr>
          <a:xfrm rot="2594587">
            <a:off x="924745" y="6074867"/>
            <a:ext cx="1276383" cy="2844308"/>
          </a:xfrm>
          <a:custGeom>
            <a:avLst/>
            <a:gdLst/>
            <a:ahLst/>
            <a:cxnLst/>
            <a:rect l="l" t="t" r="r" b="b"/>
            <a:pathLst>
              <a:path w="1276383" h="2844308">
                <a:moveTo>
                  <a:pt x="0" y="0"/>
                </a:moveTo>
                <a:lnTo>
                  <a:pt x="1276383" y="0"/>
                </a:lnTo>
                <a:lnTo>
                  <a:pt x="1276383"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5" name="Freeform 15"/>
          <p:cNvSpPr/>
          <p:nvPr/>
        </p:nvSpPr>
        <p:spPr>
          <a:xfrm rot="-2940473">
            <a:off x="3214882" y="6074867"/>
            <a:ext cx="1276383" cy="2844308"/>
          </a:xfrm>
          <a:custGeom>
            <a:avLst/>
            <a:gdLst/>
            <a:ahLst/>
            <a:cxnLst/>
            <a:rect l="l" t="t" r="r" b="b"/>
            <a:pathLst>
              <a:path w="1276383" h="2844308">
                <a:moveTo>
                  <a:pt x="0" y="0"/>
                </a:moveTo>
                <a:lnTo>
                  <a:pt x="1276383" y="0"/>
                </a:lnTo>
                <a:lnTo>
                  <a:pt x="1276383"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6" name="Freeform 16"/>
          <p:cNvSpPr/>
          <p:nvPr/>
        </p:nvSpPr>
        <p:spPr>
          <a:xfrm rot="2594587">
            <a:off x="1432398" y="7332973"/>
            <a:ext cx="1276383" cy="2844308"/>
          </a:xfrm>
          <a:custGeom>
            <a:avLst/>
            <a:gdLst/>
            <a:ahLst/>
            <a:cxnLst/>
            <a:rect l="l" t="t" r="r" b="b"/>
            <a:pathLst>
              <a:path w="1276383" h="2844308">
                <a:moveTo>
                  <a:pt x="0" y="0"/>
                </a:moveTo>
                <a:lnTo>
                  <a:pt x="1276383" y="0"/>
                </a:lnTo>
                <a:lnTo>
                  <a:pt x="1276383"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7" name="Freeform 17"/>
          <p:cNvSpPr/>
          <p:nvPr/>
        </p:nvSpPr>
        <p:spPr>
          <a:xfrm rot="-1847976">
            <a:off x="3055055" y="7623223"/>
            <a:ext cx="1276383" cy="2844308"/>
          </a:xfrm>
          <a:custGeom>
            <a:avLst/>
            <a:gdLst/>
            <a:ahLst/>
            <a:cxnLst/>
            <a:rect l="l" t="t" r="r" b="b"/>
            <a:pathLst>
              <a:path w="1276383" h="2844308">
                <a:moveTo>
                  <a:pt x="0" y="0"/>
                </a:moveTo>
                <a:lnTo>
                  <a:pt x="1276383" y="0"/>
                </a:lnTo>
                <a:lnTo>
                  <a:pt x="1276383" y="2844308"/>
                </a:lnTo>
                <a:lnTo>
                  <a:pt x="0" y="2844308"/>
                </a:lnTo>
                <a:lnTo>
                  <a:pt x="0" y="0"/>
                </a:lnTo>
                <a:close/>
              </a:path>
            </a:pathLst>
          </a:custGeom>
          <a:blipFill>
            <a:blip>
              <a:alphaModFix amt="3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8" name="Freeform 18"/>
          <p:cNvSpPr/>
          <p:nvPr/>
        </p:nvSpPr>
        <p:spPr>
          <a:xfrm>
            <a:off x="72859" y="0"/>
            <a:ext cx="4688016" cy="4881017"/>
          </a:xfrm>
          <a:custGeom>
            <a:avLst/>
            <a:gdLst/>
            <a:ahLst/>
            <a:cxnLst/>
            <a:rect l="l" t="t" r="r" b="b"/>
            <a:pathLst>
              <a:path w="4688016" h="4881017">
                <a:moveTo>
                  <a:pt x="0" y="0"/>
                </a:moveTo>
                <a:lnTo>
                  <a:pt x="4688017" y="0"/>
                </a:lnTo>
                <a:lnTo>
                  <a:pt x="4688017" y="4881017"/>
                </a:lnTo>
                <a:lnTo>
                  <a:pt x="0" y="4881017"/>
                </a:lnTo>
                <a:lnTo>
                  <a:pt x="0" y="0"/>
                </a:lnTo>
                <a:close/>
              </a:path>
            </a:pathLst>
          </a:custGeom>
          <a:blipFill>
            <a:blip r:embed="rId14"/>
            <a:stretch>
              <a:fillRect r="-3336"/>
            </a:stretch>
          </a:blipFill>
        </p:spPr>
        <p:txBody>
          <a:bodyPr/>
          <a:lstStyle/>
          <a:p>
            <a:endParaRPr lang="en-US"/>
          </a:p>
        </p:txBody>
      </p:sp>
      <p:sp>
        <p:nvSpPr>
          <p:cNvPr id="19" name="Freeform 19"/>
          <p:cNvSpPr/>
          <p:nvPr/>
        </p:nvSpPr>
        <p:spPr>
          <a:xfrm rot="5507546">
            <a:off x="297095" y="5143500"/>
            <a:ext cx="1265841" cy="717725"/>
          </a:xfrm>
          <a:custGeom>
            <a:avLst/>
            <a:gdLst/>
            <a:ahLst/>
            <a:cxnLst/>
            <a:rect l="l" t="t" r="r" b="b"/>
            <a:pathLst>
              <a:path w="1265841" h="717725">
                <a:moveTo>
                  <a:pt x="0" y="0"/>
                </a:moveTo>
                <a:lnTo>
                  <a:pt x="1265842" y="0"/>
                </a:lnTo>
                <a:lnTo>
                  <a:pt x="1265842" y="717725"/>
                </a:lnTo>
                <a:lnTo>
                  <a:pt x="0" y="71772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0" name="Freeform 20"/>
          <p:cNvSpPr/>
          <p:nvPr/>
        </p:nvSpPr>
        <p:spPr>
          <a:xfrm rot="-5400000">
            <a:off x="16626379" y="5426568"/>
            <a:ext cx="1265841" cy="717725"/>
          </a:xfrm>
          <a:custGeom>
            <a:avLst/>
            <a:gdLst/>
            <a:ahLst/>
            <a:cxnLst/>
            <a:rect l="l" t="t" r="r" b="b"/>
            <a:pathLst>
              <a:path w="1265841" h="717725">
                <a:moveTo>
                  <a:pt x="0" y="0"/>
                </a:moveTo>
                <a:lnTo>
                  <a:pt x="1265842" y="0"/>
                </a:lnTo>
                <a:lnTo>
                  <a:pt x="1265842" y="717724"/>
                </a:lnTo>
                <a:lnTo>
                  <a:pt x="0" y="717724"/>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21" name="Freeform 21"/>
          <p:cNvSpPr/>
          <p:nvPr/>
        </p:nvSpPr>
        <p:spPr>
          <a:xfrm>
            <a:off x="5334242" y="-720691"/>
            <a:ext cx="6960393" cy="3657370"/>
          </a:xfrm>
          <a:custGeom>
            <a:avLst/>
            <a:gdLst/>
            <a:ahLst/>
            <a:cxnLst/>
            <a:rect l="l" t="t" r="r" b="b"/>
            <a:pathLst>
              <a:path w="6960393" h="3657370">
                <a:moveTo>
                  <a:pt x="0" y="0"/>
                </a:moveTo>
                <a:lnTo>
                  <a:pt x="6960393" y="0"/>
                </a:lnTo>
                <a:lnTo>
                  <a:pt x="6960393" y="3657371"/>
                </a:lnTo>
                <a:lnTo>
                  <a:pt x="0" y="3657371"/>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22" name="Freeform 22"/>
          <p:cNvSpPr/>
          <p:nvPr/>
        </p:nvSpPr>
        <p:spPr>
          <a:xfrm>
            <a:off x="12191855" y="543865"/>
            <a:ext cx="5244756" cy="4310236"/>
          </a:xfrm>
          <a:custGeom>
            <a:avLst/>
            <a:gdLst/>
            <a:ahLst/>
            <a:cxnLst/>
            <a:rect l="l" t="t" r="r" b="b"/>
            <a:pathLst>
              <a:path w="5244756" h="4310236">
                <a:moveTo>
                  <a:pt x="0" y="0"/>
                </a:moveTo>
                <a:lnTo>
                  <a:pt x="5244755" y="0"/>
                </a:lnTo>
                <a:lnTo>
                  <a:pt x="5244755" y="4310235"/>
                </a:lnTo>
                <a:lnTo>
                  <a:pt x="0" y="4310235"/>
                </a:lnTo>
                <a:lnTo>
                  <a:pt x="0" y="0"/>
                </a:lnTo>
                <a:close/>
              </a:path>
            </a:pathLst>
          </a:custGeom>
          <a:blipFill>
            <a:blip r:embed="rId16"/>
            <a:stretch>
              <a:fillRect/>
            </a:stretch>
          </a:blipFill>
        </p:spPr>
        <p:txBody>
          <a:bodyPr/>
          <a:lstStyle/>
          <a:p>
            <a:endParaRPr lang="en-US"/>
          </a:p>
        </p:txBody>
      </p:sp>
      <p:sp>
        <p:nvSpPr>
          <p:cNvPr id="23" name="TextBox 23"/>
          <p:cNvSpPr txBox="1"/>
          <p:nvPr/>
        </p:nvSpPr>
        <p:spPr>
          <a:xfrm>
            <a:off x="1562937" y="9134475"/>
            <a:ext cx="2645354" cy="1093847"/>
          </a:xfrm>
          <a:prstGeom prst="rect">
            <a:avLst/>
          </a:prstGeom>
        </p:spPr>
        <p:txBody>
          <a:bodyPr wrap="square" lIns="0" tIns="0" rIns="0" bIns="0" rtlCol="0" anchor="t">
            <a:spAutoFit/>
          </a:bodyPr>
          <a:lstStyle/>
          <a:p>
            <a:pPr algn="ctr">
              <a:lnSpc>
                <a:spcPts val="8943"/>
              </a:lnSpc>
              <a:spcBef>
                <a:spcPct val="0"/>
              </a:spcBef>
            </a:pPr>
            <a:r>
              <a:rPr lang="en-US" sz="6388" dirty="0">
                <a:solidFill>
                  <a:srgbClr val="FEFEFE"/>
                </a:solidFill>
                <a:latin typeface="Cyrillic Bodoni Condensed"/>
                <a:ea typeface="Cyrillic Bodoni Condensed"/>
                <a:cs typeface="Cyrillic Bodoni Condensed"/>
                <a:sym typeface="Cyrillic Bodoni Condensed"/>
              </a:rPr>
              <a:t>Plankton</a:t>
            </a:r>
          </a:p>
        </p:txBody>
      </p:sp>
      <p:sp>
        <p:nvSpPr>
          <p:cNvPr id="24" name="TextBox 24"/>
          <p:cNvSpPr txBox="1"/>
          <p:nvPr/>
        </p:nvSpPr>
        <p:spPr>
          <a:xfrm>
            <a:off x="7490795" y="9133328"/>
            <a:ext cx="3133545" cy="1094995"/>
          </a:xfrm>
          <a:prstGeom prst="rect">
            <a:avLst/>
          </a:prstGeom>
        </p:spPr>
        <p:txBody>
          <a:bodyPr wrap="square" lIns="0" tIns="0" rIns="0" bIns="0" rtlCol="0" anchor="t">
            <a:spAutoFit/>
          </a:bodyPr>
          <a:lstStyle/>
          <a:p>
            <a:pPr algn="ctr">
              <a:lnSpc>
                <a:spcPts val="8945"/>
              </a:lnSpc>
              <a:spcBef>
                <a:spcPct val="0"/>
              </a:spcBef>
            </a:pPr>
            <a:r>
              <a:rPr lang="en-US" sz="6389" dirty="0">
                <a:solidFill>
                  <a:srgbClr val="FEFEFE"/>
                </a:solidFill>
                <a:latin typeface="Cyrillic Bodoni Condensed"/>
                <a:ea typeface="Cyrillic Bodoni Condensed"/>
                <a:cs typeface="Cyrillic Bodoni Condensed"/>
                <a:sym typeface="Cyrillic Bodoni Condensed"/>
              </a:rPr>
              <a:t>Small Fish</a:t>
            </a:r>
          </a:p>
        </p:txBody>
      </p:sp>
      <p:sp>
        <p:nvSpPr>
          <p:cNvPr id="25" name="TextBox 25"/>
          <p:cNvSpPr txBox="1"/>
          <p:nvPr/>
        </p:nvSpPr>
        <p:spPr>
          <a:xfrm>
            <a:off x="14829326" y="9133328"/>
            <a:ext cx="2429974" cy="1094995"/>
          </a:xfrm>
          <a:prstGeom prst="rect">
            <a:avLst/>
          </a:prstGeom>
        </p:spPr>
        <p:txBody>
          <a:bodyPr wrap="square" lIns="0" tIns="0" rIns="0" bIns="0" rtlCol="0" anchor="t">
            <a:spAutoFit/>
          </a:bodyPr>
          <a:lstStyle/>
          <a:p>
            <a:pPr algn="ctr">
              <a:lnSpc>
                <a:spcPts val="8945"/>
              </a:lnSpc>
              <a:spcBef>
                <a:spcPct val="0"/>
              </a:spcBef>
            </a:pPr>
            <a:r>
              <a:rPr lang="en-US" sz="6389" dirty="0">
                <a:solidFill>
                  <a:srgbClr val="FEFEFE"/>
                </a:solidFill>
                <a:latin typeface="Cyrillic Bodoni Condensed"/>
                <a:ea typeface="Cyrillic Bodoni Condensed"/>
                <a:cs typeface="Cyrillic Bodoni Condensed"/>
                <a:sym typeface="Cyrillic Bodoni Condensed"/>
              </a:rPr>
              <a:t>Big Fish</a:t>
            </a:r>
          </a:p>
        </p:txBody>
      </p:sp>
      <p:sp>
        <p:nvSpPr>
          <p:cNvPr id="26" name="TextBox 26"/>
          <p:cNvSpPr txBox="1"/>
          <p:nvPr/>
        </p:nvSpPr>
        <p:spPr>
          <a:xfrm>
            <a:off x="1495270" y="4725177"/>
            <a:ext cx="2878409" cy="1180909"/>
          </a:xfrm>
          <a:prstGeom prst="rect">
            <a:avLst/>
          </a:prstGeom>
        </p:spPr>
        <p:txBody>
          <a:bodyPr wrap="square" lIns="0" tIns="0" rIns="0" bIns="0" rtlCol="0" anchor="t">
            <a:spAutoFit/>
          </a:bodyPr>
          <a:lstStyle/>
          <a:p>
            <a:pPr algn="ctr">
              <a:lnSpc>
                <a:spcPts val="9649"/>
              </a:lnSpc>
              <a:spcBef>
                <a:spcPct val="0"/>
              </a:spcBef>
            </a:pPr>
            <a:r>
              <a:rPr lang="en-US" sz="6892" dirty="0">
                <a:solidFill>
                  <a:srgbClr val="FEFEFE"/>
                </a:solidFill>
                <a:latin typeface="Cyrillic Bodoni Condensed"/>
                <a:ea typeface="Cyrillic Bodoni Condensed"/>
                <a:cs typeface="Cyrillic Bodoni Condensed"/>
                <a:sym typeface="Cyrillic Bodoni Condensed"/>
              </a:rPr>
              <a:t>Pollution</a:t>
            </a:r>
          </a:p>
        </p:txBody>
      </p:sp>
      <p:sp>
        <p:nvSpPr>
          <p:cNvPr id="27" name="TextBox 27"/>
          <p:cNvSpPr txBox="1"/>
          <p:nvPr/>
        </p:nvSpPr>
        <p:spPr>
          <a:xfrm>
            <a:off x="4574676" y="-171450"/>
            <a:ext cx="8483430" cy="3108130"/>
          </a:xfrm>
          <a:prstGeom prst="rect">
            <a:avLst/>
          </a:prstGeom>
        </p:spPr>
        <p:txBody>
          <a:bodyPr lIns="0" tIns="0" rIns="0" bIns="0" rtlCol="0" anchor="t">
            <a:spAutoFit/>
          </a:bodyPr>
          <a:lstStyle/>
          <a:p>
            <a:pPr algn="ctr">
              <a:lnSpc>
                <a:spcPts val="12482"/>
              </a:lnSpc>
              <a:spcBef>
                <a:spcPct val="0"/>
              </a:spcBef>
            </a:pPr>
            <a:r>
              <a:rPr lang="en-US" sz="8916">
                <a:solidFill>
                  <a:srgbClr val="FEFEFE"/>
                </a:solidFill>
                <a:latin typeface="Cyrillic Bodoni Condensed"/>
                <a:ea typeface="Cyrillic Bodoni Condensed"/>
                <a:cs typeface="Cyrillic Bodoni Condensed"/>
                <a:sym typeface="Cyrillic Bodoni Condensed"/>
              </a:rPr>
              <a:t>What is Trophic Transfer?</a:t>
            </a:r>
          </a:p>
        </p:txBody>
      </p:sp>
      <p:sp>
        <p:nvSpPr>
          <p:cNvPr id="28" name="TextBox 28"/>
          <p:cNvSpPr txBox="1"/>
          <p:nvPr/>
        </p:nvSpPr>
        <p:spPr>
          <a:xfrm>
            <a:off x="14868453" y="4987450"/>
            <a:ext cx="1829943" cy="1094995"/>
          </a:xfrm>
          <a:prstGeom prst="rect">
            <a:avLst/>
          </a:prstGeom>
        </p:spPr>
        <p:txBody>
          <a:bodyPr lIns="0" tIns="0" rIns="0" bIns="0" rtlCol="0" anchor="t">
            <a:spAutoFit/>
          </a:bodyPr>
          <a:lstStyle/>
          <a:p>
            <a:pPr algn="ctr">
              <a:lnSpc>
                <a:spcPts val="8945"/>
              </a:lnSpc>
              <a:spcBef>
                <a:spcPct val="0"/>
              </a:spcBef>
            </a:pPr>
            <a:r>
              <a:rPr lang="en-US" sz="6389">
                <a:solidFill>
                  <a:srgbClr val="FEFEFE"/>
                </a:solidFill>
                <a:latin typeface="Cyrillic Bodoni Condensed"/>
                <a:ea typeface="Cyrillic Bodoni Condensed"/>
                <a:cs typeface="Cyrillic Bodoni Condensed"/>
                <a:sym typeface="Cyrillic Bodoni Condensed"/>
              </a:rPr>
              <a:t>Human</a:t>
            </a:r>
          </a:p>
        </p:txBody>
      </p:sp>
      <p:sp>
        <p:nvSpPr>
          <p:cNvPr id="29" name="Freeform 29"/>
          <p:cNvSpPr/>
          <p:nvPr/>
        </p:nvSpPr>
        <p:spPr>
          <a:xfrm rot="137176">
            <a:off x="14444725" y="7903435"/>
            <a:ext cx="2673708" cy="1283380"/>
          </a:xfrm>
          <a:custGeom>
            <a:avLst/>
            <a:gdLst/>
            <a:ahLst/>
            <a:cxnLst/>
            <a:rect l="l" t="t" r="r" b="b"/>
            <a:pathLst>
              <a:path w="2673708" h="1283380">
                <a:moveTo>
                  <a:pt x="0" y="0"/>
                </a:moveTo>
                <a:lnTo>
                  <a:pt x="2673708" y="0"/>
                </a:lnTo>
                <a:lnTo>
                  <a:pt x="2673708" y="1283380"/>
                </a:lnTo>
                <a:lnTo>
                  <a:pt x="0" y="128338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30" name="Group 30"/>
          <p:cNvGrpSpPr/>
          <p:nvPr/>
        </p:nvGrpSpPr>
        <p:grpSpPr>
          <a:xfrm>
            <a:off x="7169468" y="7894320"/>
            <a:ext cx="184785" cy="184785"/>
            <a:chOff x="0" y="0"/>
            <a:chExt cx="246380" cy="246380"/>
          </a:xfrm>
        </p:grpSpPr>
        <p:sp>
          <p:nvSpPr>
            <p:cNvPr id="31" name="Freeform 31"/>
            <p:cNvSpPr/>
            <p:nvPr/>
          </p:nvSpPr>
          <p:spPr>
            <a:xfrm>
              <a:off x="47201" y="50749"/>
              <a:ext cx="145839" cy="149164"/>
            </a:xfrm>
            <a:custGeom>
              <a:avLst/>
              <a:gdLst/>
              <a:ahLst/>
              <a:cxnLst/>
              <a:rect l="l" t="t" r="r" b="b"/>
              <a:pathLst>
                <a:path w="145839" h="149164">
                  <a:moveTo>
                    <a:pt x="145839" y="52121"/>
                  </a:moveTo>
                  <a:cubicBezTo>
                    <a:pt x="142029" y="106731"/>
                    <a:pt x="122979" y="135941"/>
                    <a:pt x="103929" y="144831"/>
                  </a:cubicBezTo>
                  <a:cubicBezTo>
                    <a:pt x="84879" y="153721"/>
                    <a:pt x="50589" y="147371"/>
                    <a:pt x="32809" y="139751"/>
                  </a:cubicBezTo>
                  <a:cubicBezTo>
                    <a:pt x="21379" y="134671"/>
                    <a:pt x="12489" y="127051"/>
                    <a:pt x="7409" y="114351"/>
                  </a:cubicBezTo>
                  <a:cubicBezTo>
                    <a:pt x="-211" y="97841"/>
                    <a:pt x="-2751" y="61011"/>
                    <a:pt x="3599" y="44501"/>
                  </a:cubicBezTo>
                  <a:cubicBezTo>
                    <a:pt x="7409" y="31801"/>
                    <a:pt x="16299" y="22911"/>
                    <a:pt x="25189" y="15291"/>
                  </a:cubicBezTo>
                  <a:cubicBezTo>
                    <a:pt x="35349" y="7671"/>
                    <a:pt x="45509" y="1321"/>
                    <a:pt x="59479" y="51"/>
                  </a:cubicBezTo>
                  <a:cubicBezTo>
                    <a:pt x="77259" y="-1219"/>
                    <a:pt x="126789" y="21641"/>
                    <a:pt x="126789" y="21641"/>
                  </a:cubicBezTo>
                </a:path>
              </a:pathLst>
            </a:custGeom>
            <a:solidFill>
              <a:srgbClr val="473030"/>
            </a:solidFill>
            <a:ln cap="sq">
              <a:noFill/>
              <a:prstDash val="solid"/>
              <a:miter/>
            </a:ln>
          </p:spPr>
          <p:txBody>
            <a:bodyPr/>
            <a:lstStyle/>
            <a:p>
              <a:endParaRPr lang="en-US"/>
            </a:p>
          </p:txBody>
        </p:sp>
      </p:grpSp>
      <p:grpSp>
        <p:nvGrpSpPr>
          <p:cNvPr id="32" name="Group 32"/>
          <p:cNvGrpSpPr/>
          <p:nvPr/>
        </p:nvGrpSpPr>
        <p:grpSpPr>
          <a:xfrm>
            <a:off x="7497128" y="7296150"/>
            <a:ext cx="209550" cy="201930"/>
            <a:chOff x="0" y="0"/>
            <a:chExt cx="279400" cy="269240"/>
          </a:xfrm>
        </p:grpSpPr>
        <p:sp>
          <p:nvSpPr>
            <p:cNvPr id="33" name="Freeform 33"/>
            <p:cNvSpPr/>
            <p:nvPr/>
          </p:nvSpPr>
          <p:spPr>
            <a:xfrm>
              <a:off x="49504" y="50497"/>
              <a:ext cx="183361" cy="167427"/>
            </a:xfrm>
            <a:custGeom>
              <a:avLst/>
              <a:gdLst/>
              <a:ahLst/>
              <a:cxnLst/>
              <a:rect l="l" t="t" r="r" b="b"/>
              <a:pathLst>
                <a:path w="183361" h="167427">
                  <a:moveTo>
                    <a:pt x="140996" y="146353"/>
                  </a:moveTo>
                  <a:cubicBezTo>
                    <a:pt x="64796" y="167943"/>
                    <a:pt x="33046" y="157783"/>
                    <a:pt x="19076" y="141273"/>
                  </a:cubicBezTo>
                  <a:cubicBezTo>
                    <a:pt x="5106" y="124763"/>
                    <a:pt x="-2514" y="91743"/>
                    <a:pt x="3836" y="71423"/>
                  </a:cubicBezTo>
                  <a:cubicBezTo>
                    <a:pt x="8916" y="49833"/>
                    <a:pt x="33046" y="25703"/>
                    <a:pt x="53366" y="18083"/>
                  </a:cubicBezTo>
                  <a:cubicBezTo>
                    <a:pt x="73686" y="11733"/>
                    <a:pt x="107976" y="16813"/>
                    <a:pt x="124486" y="30783"/>
                  </a:cubicBezTo>
                  <a:cubicBezTo>
                    <a:pt x="142266" y="43483"/>
                    <a:pt x="156236" y="75233"/>
                    <a:pt x="154966" y="95553"/>
                  </a:cubicBezTo>
                  <a:cubicBezTo>
                    <a:pt x="153696" y="117143"/>
                    <a:pt x="135916" y="146353"/>
                    <a:pt x="118136" y="157783"/>
                  </a:cubicBezTo>
                  <a:cubicBezTo>
                    <a:pt x="99086" y="169213"/>
                    <a:pt x="64796" y="170483"/>
                    <a:pt x="45746" y="161593"/>
                  </a:cubicBezTo>
                  <a:cubicBezTo>
                    <a:pt x="26696" y="152703"/>
                    <a:pt x="6376" y="123493"/>
                    <a:pt x="1296" y="104443"/>
                  </a:cubicBezTo>
                  <a:cubicBezTo>
                    <a:pt x="-2514" y="87933"/>
                    <a:pt x="2566" y="68883"/>
                    <a:pt x="10186" y="54913"/>
                  </a:cubicBezTo>
                  <a:cubicBezTo>
                    <a:pt x="16536" y="42213"/>
                    <a:pt x="30506" y="30783"/>
                    <a:pt x="45746" y="21893"/>
                  </a:cubicBezTo>
                  <a:cubicBezTo>
                    <a:pt x="63526" y="11733"/>
                    <a:pt x="91466" y="-2237"/>
                    <a:pt x="113056" y="303"/>
                  </a:cubicBezTo>
                  <a:cubicBezTo>
                    <a:pt x="134646" y="2843"/>
                    <a:pt x="162586" y="19353"/>
                    <a:pt x="174016" y="37133"/>
                  </a:cubicBezTo>
                  <a:cubicBezTo>
                    <a:pt x="185446" y="54913"/>
                    <a:pt x="185446" y="89203"/>
                    <a:pt x="179096" y="108253"/>
                  </a:cubicBezTo>
                  <a:cubicBezTo>
                    <a:pt x="172746" y="124763"/>
                    <a:pt x="140996" y="146353"/>
                    <a:pt x="140996" y="146353"/>
                  </a:cubicBezTo>
                </a:path>
              </a:pathLst>
            </a:custGeom>
            <a:solidFill>
              <a:srgbClr val="473030"/>
            </a:solidFill>
            <a:ln cap="sq">
              <a:noFill/>
              <a:prstDash val="solid"/>
              <a:miter/>
            </a:ln>
          </p:spPr>
          <p:txBody>
            <a:bodyPr/>
            <a:lstStyle/>
            <a:p>
              <a:endParaRPr lang="en-US"/>
            </a:p>
          </p:txBody>
        </p:sp>
      </p:grpSp>
      <p:grpSp>
        <p:nvGrpSpPr>
          <p:cNvPr id="34" name="Group 34"/>
          <p:cNvGrpSpPr/>
          <p:nvPr/>
        </p:nvGrpSpPr>
        <p:grpSpPr>
          <a:xfrm>
            <a:off x="7980045" y="8215312"/>
            <a:ext cx="189548" cy="184785"/>
            <a:chOff x="0" y="0"/>
            <a:chExt cx="252730" cy="246380"/>
          </a:xfrm>
        </p:grpSpPr>
        <p:sp>
          <p:nvSpPr>
            <p:cNvPr id="35" name="Freeform 35"/>
            <p:cNvSpPr/>
            <p:nvPr/>
          </p:nvSpPr>
          <p:spPr>
            <a:xfrm>
              <a:off x="50604" y="50746"/>
              <a:ext cx="148786" cy="148603"/>
            </a:xfrm>
            <a:custGeom>
              <a:avLst/>
              <a:gdLst/>
              <a:ahLst/>
              <a:cxnLst/>
              <a:rect l="l" t="t" r="r" b="b"/>
              <a:pathLst>
                <a:path w="148786" h="148603">
                  <a:moveTo>
                    <a:pt x="148786" y="52124"/>
                  </a:moveTo>
                  <a:cubicBezTo>
                    <a:pt x="144976" y="106734"/>
                    <a:pt x="125926" y="135944"/>
                    <a:pt x="106876" y="144834"/>
                  </a:cubicBezTo>
                  <a:cubicBezTo>
                    <a:pt x="87826" y="152454"/>
                    <a:pt x="53536" y="147374"/>
                    <a:pt x="35756" y="139754"/>
                  </a:cubicBezTo>
                  <a:cubicBezTo>
                    <a:pt x="24326" y="134674"/>
                    <a:pt x="16706" y="124514"/>
                    <a:pt x="10356" y="114354"/>
                  </a:cubicBezTo>
                  <a:cubicBezTo>
                    <a:pt x="4006" y="104194"/>
                    <a:pt x="-1074" y="92764"/>
                    <a:pt x="196" y="80064"/>
                  </a:cubicBezTo>
                  <a:cubicBezTo>
                    <a:pt x="196" y="61014"/>
                    <a:pt x="15436" y="27994"/>
                    <a:pt x="28136" y="15294"/>
                  </a:cubicBezTo>
                  <a:cubicBezTo>
                    <a:pt x="38296" y="5134"/>
                    <a:pt x="48456" y="1324"/>
                    <a:pt x="62426" y="54"/>
                  </a:cubicBezTo>
                  <a:cubicBezTo>
                    <a:pt x="80206" y="-1216"/>
                    <a:pt x="129736" y="20374"/>
                    <a:pt x="129736" y="20374"/>
                  </a:cubicBezTo>
                </a:path>
              </a:pathLst>
            </a:custGeom>
            <a:solidFill>
              <a:srgbClr val="473030"/>
            </a:solidFill>
            <a:ln cap="sq">
              <a:noFill/>
              <a:prstDash val="solid"/>
              <a:miter/>
            </a:ln>
          </p:spPr>
          <p:txBody>
            <a:bodyPr/>
            <a:lstStyle/>
            <a:p>
              <a:endParaRPr lang="en-US"/>
            </a:p>
          </p:txBody>
        </p:sp>
      </p:grpSp>
      <p:grpSp>
        <p:nvGrpSpPr>
          <p:cNvPr id="36" name="Group 36"/>
          <p:cNvGrpSpPr/>
          <p:nvPr/>
        </p:nvGrpSpPr>
        <p:grpSpPr>
          <a:xfrm>
            <a:off x="8224838" y="7676197"/>
            <a:ext cx="184785" cy="184785"/>
            <a:chOff x="0" y="0"/>
            <a:chExt cx="246380" cy="246380"/>
          </a:xfrm>
        </p:grpSpPr>
        <p:sp>
          <p:nvSpPr>
            <p:cNvPr id="37" name="Freeform 37"/>
            <p:cNvSpPr/>
            <p:nvPr/>
          </p:nvSpPr>
          <p:spPr>
            <a:xfrm>
              <a:off x="47752" y="50746"/>
              <a:ext cx="145288" cy="148274"/>
            </a:xfrm>
            <a:custGeom>
              <a:avLst/>
              <a:gdLst/>
              <a:ahLst/>
              <a:cxnLst/>
              <a:rect l="l" t="t" r="r" b="b"/>
              <a:pathLst>
                <a:path w="145288" h="148274">
                  <a:moveTo>
                    <a:pt x="145288" y="52124"/>
                  </a:moveTo>
                  <a:cubicBezTo>
                    <a:pt x="141478" y="105464"/>
                    <a:pt x="122428" y="135944"/>
                    <a:pt x="103378" y="143564"/>
                  </a:cubicBezTo>
                  <a:cubicBezTo>
                    <a:pt x="84328" y="152454"/>
                    <a:pt x="50038" y="147374"/>
                    <a:pt x="33528" y="139754"/>
                  </a:cubicBezTo>
                  <a:cubicBezTo>
                    <a:pt x="20828" y="134674"/>
                    <a:pt x="11938" y="125784"/>
                    <a:pt x="6858" y="114354"/>
                  </a:cubicBezTo>
                  <a:cubicBezTo>
                    <a:pt x="-762" y="96574"/>
                    <a:pt x="-2032" y="61014"/>
                    <a:pt x="3048" y="43234"/>
                  </a:cubicBezTo>
                  <a:cubicBezTo>
                    <a:pt x="6858" y="30534"/>
                    <a:pt x="15748" y="21644"/>
                    <a:pt x="25908" y="14024"/>
                  </a:cubicBezTo>
                  <a:cubicBezTo>
                    <a:pt x="34798" y="7674"/>
                    <a:pt x="44958" y="54"/>
                    <a:pt x="58928" y="54"/>
                  </a:cubicBezTo>
                  <a:cubicBezTo>
                    <a:pt x="76708" y="-1216"/>
                    <a:pt x="126238" y="20374"/>
                    <a:pt x="126238" y="20374"/>
                  </a:cubicBezTo>
                </a:path>
              </a:pathLst>
            </a:custGeom>
            <a:solidFill>
              <a:srgbClr val="473030"/>
            </a:solidFill>
            <a:ln cap="sq">
              <a:noFill/>
              <a:prstDash val="solid"/>
              <a:miter/>
            </a:ln>
          </p:spPr>
          <p:txBody>
            <a:bodyPr/>
            <a:lstStyle/>
            <a:p>
              <a:endParaRPr lang="en-US"/>
            </a:p>
          </p:txBody>
        </p:sp>
      </p:grpSp>
      <p:grpSp>
        <p:nvGrpSpPr>
          <p:cNvPr id="38" name="Group 38"/>
          <p:cNvGrpSpPr/>
          <p:nvPr/>
        </p:nvGrpSpPr>
        <p:grpSpPr>
          <a:xfrm>
            <a:off x="8484870" y="7100888"/>
            <a:ext cx="212408" cy="192405"/>
            <a:chOff x="0" y="0"/>
            <a:chExt cx="283210" cy="256540"/>
          </a:xfrm>
        </p:grpSpPr>
        <p:sp>
          <p:nvSpPr>
            <p:cNvPr id="39" name="Freeform 39"/>
            <p:cNvSpPr/>
            <p:nvPr/>
          </p:nvSpPr>
          <p:spPr>
            <a:xfrm>
              <a:off x="49575" y="49674"/>
              <a:ext cx="181891" cy="155120"/>
            </a:xfrm>
            <a:custGeom>
              <a:avLst/>
              <a:gdLst/>
              <a:ahLst/>
              <a:cxnLst/>
              <a:rect l="l" t="t" r="r" b="b"/>
              <a:pathLst>
                <a:path w="181891" h="155120">
                  <a:moveTo>
                    <a:pt x="106635" y="154796"/>
                  </a:moveTo>
                  <a:cubicBezTo>
                    <a:pt x="13925" y="130666"/>
                    <a:pt x="3765" y="115426"/>
                    <a:pt x="1225" y="98916"/>
                  </a:cubicBezTo>
                  <a:cubicBezTo>
                    <a:pt x="-2585" y="78596"/>
                    <a:pt x="2495" y="44306"/>
                    <a:pt x="16465" y="27796"/>
                  </a:cubicBezTo>
                  <a:cubicBezTo>
                    <a:pt x="30435" y="11286"/>
                    <a:pt x="62185" y="-1414"/>
                    <a:pt x="83775" y="1126"/>
                  </a:cubicBezTo>
                  <a:cubicBezTo>
                    <a:pt x="104095" y="3666"/>
                    <a:pt x="133305" y="22716"/>
                    <a:pt x="143465" y="41766"/>
                  </a:cubicBezTo>
                  <a:cubicBezTo>
                    <a:pt x="153625" y="60816"/>
                    <a:pt x="153625" y="95106"/>
                    <a:pt x="143465" y="114156"/>
                  </a:cubicBezTo>
                  <a:cubicBezTo>
                    <a:pt x="133305" y="133206"/>
                    <a:pt x="104095" y="152256"/>
                    <a:pt x="83775" y="154796"/>
                  </a:cubicBezTo>
                  <a:cubicBezTo>
                    <a:pt x="62185" y="157336"/>
                    <a:pt x="30435" y="144636"/>
                    <a:pt x="16465" y="128126"/>
                  </a:cubicBezTo>
                  <a:cubicBezTo>
                    <a:pt x="2495" y="111616"/>
                    <a:pt x="-2585" y="77326"/>
                    <a:pt x="1225" y="57006"/>
                  </a:cubicBezTo>
                  <a:cubicBezTo>
                    <a:pt x="3765" y="41766"/>
                    <a:pt x="16465" y="26526"/>
                    <a:pt x="27895" y="16366"/>
                  </a:cubicBezTo>
                  <a:cubicBezTo>
                    <a:pt x="40595" y="7476"/>
                    <a:pt x="58375" y="2396"/>
                    <a:pt x="74885" y="1126"/>
                  </a:cubicBezTo>
                  <a:cubicBezTo>
                    <a:pt x="95205" y="-1414"/>
                    <a:pt x="124415" y="-144"/>
                    <a:pt x="142195" y="10016"/>
                  </a:cubicBezTo>
                  <a:cubicBezTo>
                    <a:pt x="159975" y="21446"/>
                    <a:pt x="179025" y="48116"/>
                    <a:pt x="181565" y="68436"/>
                  </a:cubicBezTo>
                  <a:cubicBezTo>
                    <a:pt x="184105" y="90026"/>
                    <a:pt x="171405" y="120506"/>
                    <a:pt x="157435" y="135746"/>
                  </a:cubicBezTo>
                  <a:cubicBezTo>
                    <a:pt x="144735" y="147176"/>
                    <a:pt x="106635" y="154796"/>
                    <a:pt x="106635" y="154796"/>
                  </a:cubicBezTo>
                </a:path>
              </a:pathLst>
            </a:custGeom>
            <a:solidFill>
              <a:srgbClr val="473030"/>
            </a:solidFill>
            <a:ln cap="sq">
              <a:noFill/>
              <a:prstDash val="solid"/>
              <a:miter/>
            </a:ln>
          </p:spPr>
          <p:txBody>
            <a:bodyPr/>
            <a:lstStyle/>
            <a:p>
              <a:endParaRPr lang="en-US"/>
            </a:p>
          </p:txBody>
        </p:sp>
      </p:grpSp>
      <p:grpSp>
        <p:nvGrpSpPr>
          <p:cNvPr id="40" name="Group 40"/>
          <p:cNvGrpSpPr/>
          <p:nvPr/>
        </p:nvGrpSpPr>
        <p:grpSpPr>
          <a:xfrm>
            <a:off x="9218295" y="7584757"/>
            <a:ext cx="189548" cy="184785"/>
            <a:chOff x="0" y="0"/>
            <a:chExt cx="252730" cy="246380"/>
          </a:xfrm>
        </p:grpSpPr>
        <p:sp>
          <p:nvSpPr>
            <p:cNvPr id="41" name="Freeform 41"/>
            <p:cNvSpPr/>
            <p:nvPr/>
          </p:nvSpPr>
          <p:spPr>
            <a:xfrm>
              <a:off x="50604" y="50746"/>
              <a:ext cx="148786" cy="148274"/>
            </a:xfrm>
            <a:custGeom>
              <a:avLst/>
              <a:gdLst/>
              <a:ahLst/>
              <a:cxnLst/>
              <a:rect l="l" t="t" r="r" b="b"/>
              <a:pathLst>
                <a:path w="148786" h="148274">
                  <a:moveTo>
                    <a:pt x="148786" y="52124"/>
                  </a:moveTo>
                  <a:cubicBezTo>
                    <a:pt x="144976" y="105464"/>
                    <a:pt x="125926" y="135944"/>
                    <a:pt x="106876" y="143564"/>
                  </a:cubicBezTo>
                  <a:cubicBezTo>
                    <a:pt x="87826" y="152454"/>
                    <a:pt x="53536" y="147374"/>
                    <a:pt x="35756" y="139754"/>
                  </a:cubicBezTo>
                  <a:cubicBezTo>
                    <a:pt x="24326" y="134674"/>
                    <a:pt x="16706" y="124514"/>
                    <a:pt x="10356" y="114354"/>
                  </a:cubicBezTo>
                  <a:cubicBezTo>
                    <a:pt x="4006" y="104194"/>
                    <a:pt x="-1074" y="92764"/>
                    <a:pt x="196" y="78794"/>
                  </a:cubicBezTo>
                  <a:cubicBezTo>
                    <a:pt x="196" y="61014"/>
                    <a:pt x="15436" y="27994"/>
                    <a:pt x="28136" y="14024"/>
                  </a:cubicBezTo>
                  <a:cubicBezTo>
                    <a:pt x="38296" y="5134"/>
                    <a:pt x="48456" y="54"/>
                    <a:pt x="62426" y="54"/>
                  </a:cubicBezTo>
                  <a:cubicBezTo>
                    <a:pt x="80206" y="-1216"/>
                    <a:pt x="129736" y="20374"/>
                    <a:pt x="129736" y="20374"/>
                  </a:cubicBezTo>
                </a:path>
              </a:pathLst>
            </a:custGeom>
            <a:solidFill>
              <a:srgbClr val="473030"/>
            </a:solidFill>
            <a:ln cap="sq">
              <a:noFill/>
              <a:prstDash val="solid"/>
              <a:miter/>
            </a:ln>
          </p:spPr>
          <p:txBody>
            <a:bodyPr/>
            <a:lstStyle/>
            <a:p>
              <a:endParaRPr lang="en-US"/>
            </a:p>
          </p:txBody>
        </p:sp>
      </p:grpSp>
      <p:grpSp>
        <p:nvGrpSpPr>
          <p:cNvPr id="42" name="Group 42"/>
          <p:cNvGrpSpPr/>
          <p:nvPr/>
        </p:nvGrpSpPr>
        <p:grpSpPr>
          <a:xfrm>
            <a:off x="9538335" y="8123872"/>
            <a:ext cx="189548" cy="184785"/>
            <a:chOff x="0" y="0"/>
            <a:chExt cx="252730" cy="246380"/>
          </a:xfrm>
        </p:grpSpPr>
        <p:sp>
          <p:nvSpPr>
            <p:cNvPr id="43" name="Freeform 43"/>
            <p:cNvSpPr/>
            <p:nvPr/>
          </p:nvSpPr>
          <p:spPr>
            <a:xfrm>
              <a:off x="50800" y="50749"/>
              <a:ext cx="149860" cy="148600"/>
            </a:xfrm>
            <a:custGeom>
              <a:avLst/>
              <a:gdLst/>
              <a:ahLst/>
              <a:cxnLst/>
              <a:rect l="l" t="t" r="r" b="b"/>
              <a:pathLst>
                <a:path w="149860" h="148600">
                  <a:moveTo>
                    <a:pt x="149860" y="52121"/>
                  </a:moveTo>
                  <a:cubicBezTo>
                    <a:pt x="146050" y="106731"/>
                    <a:pt x="127000" y="135941"/>
                    <a:pt x="107950" y="144831"/>
                  </a:cubicBezTo>
                  <a:cubicBezTo>
                    <a:pt x="88900" y="152451"/>
                    <a:pt x="53340" y="147371"/>
                    <a:pt x="36830" y="139751"/>
                  </a:cubicBezTo>
                  <a:cubicBezTo>
                    <a:pt x="25400" y="134671"/>
                    <a:pt x="17780" y="124511"/>
                    <a:pt x="11430" y="114351"/>
                  </a:cubicBezTo>
                  <a:cubicBezTo>
                    <a:pt x="5080" y="104191"/>
                    <a:pt x="0" y="92761"/>
                    <a:pt x="0" y="80061"/>
                  </a:cubicBezTo>
                  <a:cubicBezTo>
                    <a:pt x="1270" y="61011"/>
                    <a:pt x="16510" y="27991"/>
                    <a:pt x="29210" y="15291"/>
                  </a:cubicBezTo>
                  <a:cubicBezTo>
                    <a:pt x="39370" y="5131"/>
                    <a:pt x="49530" y="1321"/>
                    <a:pt x="62230" y="51"/>
                  </a:cubicBezTo>
                  <a:cubicBezTo>
                    <a:pt x="81280" y="-1219"/>
                    <a:pt x="130810" y="21641"/>
                    <a:pt x="130810" y="21641"/>
                  </a:cubicBezTo>
                </a:path>
              </a:pathLst>
            </a:custGeom>
            <a:solidFill>
              <a:srgbClr val="473030"/>
            </a:solidFill>
            <a:ln cap="sq">
              <a:noFill/>
              <a:prstDash val="solid"/>
              <a:miter/>
            </a:ln>
          </p:spPr>
          <p:txBody>
            <a:bodyPr/>
            <a:lstStyle/>
            <a:p>
              <a:endParaRPr lang="en-US"/>
            </a:p>
          </p:txBody>
        </p:sp>
      </p:grpSp>
      <p:grpSp>
        <p:nvGrpSpPr>
          <p:cNvPr id="44" name="Group 44"/>
          <p:cNvGrpSpPr/>
          <p:nvPr/>
        </p:nvGrpSpPr>
        <p:grpSpPr>
          <a:xfrm>
            <a:off x="9218295" y="8684895"/>
            <a:ext cx="189548" cy="184785"/>
            <a:chOff x="0" y="0"/>
            <a:chExt cx="252730" cy="246380"/>
          </a:xfrm>
        </p:grpSpPr>
        <p:sp>
          <p:nvSpPr>
            <p:cNvPr id="45" name="Freeform 45"/>
            <p:cNvSpPr/>
            <p:nvPr/>
          </p:nvSpPr>
          <p:spPr>
            <a:xfrm>
              <a:off x="50604" y="50746"/>
              <a:ext cx="148786" cy="148603"/>
            </a:xfrm>
            <a:custGeom>
              <a:avLst/>
              <a:gdLst/>
              <a:ahLst/>
              <a:cxnLst/>
              <a:rect l="l" t="t" r="r" b="b"/>
              <a:pathLst>
                <a:path w="148786" h="148603">
                  <a:moveTo>
                    <a:pt x="148786" y="52124"/>
                  </a:moveTo>
                  <a:cubicBezTo>
                    <a:pt x="144976" y="106734"/>
                    <a:pt x="125926" y="135944"/>
                    <a:pt x="106876" y="144834"/>
                  </a:cubicBezTo>
                  <a:cubicBezTo>
                    <a:pt x="87826" y="152454"/>
                    <a:pt x="53536" y="147374"/>
                    <a:pt x="35756" y="139754"/>
                  </a:cubicBezTo>
                  <a:cubicBezTo>
                    <a:pt x="24326" y="134674"/>
                    <a:pt x="16706" y="124514"/>
                    <a:pt x="10356" y="114354"/>
                  </a:cubicBezTo>
                  <a:cubicBezTo>
                    <a:pt x="4006" y="104194"/>
                    <a:pt x="-1074" y="92764"/>
                    <a:pt x="196" y="78794"/>
                  </a:cubicBezTo>
                  <a:cubicBezTo>
                    <a:pt x="196" y="61014"/>
                    <a:pt x="15436" y="27994"/>
                    <a:pt x="28136" y="15294"/>
                  </a:cubicBezTo>
                  <a:cubicBezTo>
                    <a:pt x="38296" y="5134"/>
                    <a:pt x="48456" y="54"/>
                    <a:pt x="62426" y="54"/>
                  </a:cubicBezTo>
                  <a:cubicBezTo>
                    <a:pt x="80206" y="-1216"/>
                    <a:pt x="129736" y="20374"/>
                    <a:pt x="129736" y="20374"/>
                  </a:cubicBezTo>
                </a:path>
              </a:pathLst>
            </a:custGeom>
            <a:solidFill>
              <a:srgbClr val="473030"/>
            </a:solidFill>
            <a:ln cap="sq">
              <a:noFill/>
              <a:prstDash val="solid"/>
              <a:miter/>
            </a:ln>
          </p:spPr>
          <p:txBody>
            <a:bodyPr/>
            <a:lstStyle/>
            <a:p>
              <a:endParaRPr lang="en-US"/>
            </a:p>
          </p:txBody>
        </p:sp>
      </p:grpSp>
      <p:grpSp>
        <p:nvGrpSpPr>
          <p:cNvPr id="46" name="Group 46"/>
          <p:cNvGrpSpPr/>
          <p:nvPr/>
        </p:nvGrpSpPr>
        <p:grpSpPr>
          <a:xfrm>
            <a:off x="10169843" y="8341043"/>
            <a:ext cx="188595" cy="184785"/>
            <a:chOff x="0" y="0"/>
            <a:chExt cx="251460" cy="246380"/>
          </a:xfrm>
        </p:grpSpPr>
        <p:sp>
          <p:nvSpPr>
            <p:cNvPr id="47" name="Freeform 47"/>
            <p:cNvSpPr/>
            <p:nvPr/>
          </p:nvSpPr>
          <p:spPr>
            <a:xfrm>
              <a:off x="50604" y="50746"/>
              <a:ext cx="148786" cy="147163"/>
            </a:xfrm>
            <a:custGeom>
              <a:avLst/>
              <a:gdLst/>
              <a:ahLst/>
              <a:cxnLst/>
              <a:rect l="l" t="t" r="r" b="b"/>
              <a:pathLst>
                <a:path w="148786" h="147163">
                  <a:moveTo>
                    <a:pt x="148786" y="52124"/>
                  </a:moveTo>
                  <a:cubicBezTo>
                    <a:pt x="128466" y="133404"/>
                    <a:pt x="119576" y="139754"/>
                    <a:pt x="106876" y="143564"/>
                  </a:cubicBezTo>
                  <a:cubicBezTo>
                    <a:pt x="89096" y="149914"/>
                    <a:pt x="53536" y="147374"/>
                    <a:pt x="35756" y="139754"/>
                  </a:cubicBezTo>
                  <a:cubicBezTo>
                    <a:pt x="24326" y="134674"/>
                    <a:pt x="16706" y="124514"/>
                    <a:pt x="10356" y="114354"/>
                  </a:cubicBezTo>
                  <a:cubicBezTo>
                    <a:pt x="4006" y="104194"/>
                    <a:pt x="-1074" y="92764"/>
                    <a:pt x="196" y="78794"/>
                  </a:cubicBezTo>
                  <a:cubicBezTo>
                    <a:pt x="196" y="61014"/>
                    <a:pt x="15436" y="27994"/>
                    <a:pt x="28136" y="14024"/>
                  </a:cubicBezTo>
                  <a:cubicBezTo>
                    <a:pt x="38296" y="5134"/>
                    <a:pt x="48456" y="54"/>
                    <a:pt x="62426" y="54"/>
                  </a:cubicBezTo>
                  <a:cubicBezTo>
                    <a:pt x="80206" y="-1216"/>
                    <a:pt x="129736" y="20374"/>
                    <a:pt x="129736" y="20374"/>
                  </a:cubicBezTo>
                </a:path>
              </a:pathLst>
            </a:custGeom>
            <a:solidFill>
              <a:srgbClr val="473030"/>
            </a:solidFill>
            <a:ln cap="sq">
              <a:noFill/>
              <a:prstDash val="solid"/>
              <a:miter/>
            </a:ln>
          </p:spPr>
          <p:txBody>
            <a:bodyPr/>
            <a:lstStyle/>
            <a:p>
              <a:endParaRPr lang="en-US"/>
            </a:p>
          </p:txBody>
        </p:sp>
      </p:grpSp>
      <p:grpSp>
        <p:nvGrpSpPr>
          <p:cNvPr id="48" name="Group 48"/>
          <p:cNvGrpSpPr/>
          <p:nvPr/>
        </p:nvGrpSpPr>
        <p:grpSpPr>
          <a:xfrm>
            <a:off x="10398443" y="7800975"/>
            <a:ext cx="188595" cy="184785"/>
            <a:chOff x="0" y="0"/>
            <a:chExt cx="251460" cy="246380"/>
          </a:xfrm>
        </p:grpSpPr>
        <p:sp>
          <p:nvSpPr>
            <p:cNvPr id="49" name="Freeform 49"/>
            <p:cNvSpPr/>
            <p:nvPr/>
          </p:nvSpPr>
          <p:spPr>
            <a:xfrm>
              <a:off x="50800" y="50749"/>
              <a:ext cx="149860" cy="147879"/>
            </a:xfrm>
            <a:custGeom>
              <a:avLst/>
              <a:gdLst/>
              <a:ahLst/>
              <a:cxnLst/>
              <a:rect l="l" t="t" r="r" b="b"/>
              <a:pathLst>
                <a:path w="149860" h="147879">
                  <a:moveTo>
                    <a:pt x="149860" y="52121"/>
                  </a:moveTo>
                  <a:cubicBezTo>
                    <a:pt x="129540" y="133401"/>
                    <a:pt x="120650" y="141021"/>
                    <a:pt x="107950" y="144831"/>
                  </a:cubicBezTo>
                  <a:cubicBezTo>
                    <a:pt x="90170" y="149911"/>
                    <a:pt x="53340" y="148641"/>
                    <a:pt x="36830" y="141021"/>
                  </a:cubicBezTo>
                  <a:cubicBezTo>
                    <a:pt x="25400" y="134671"/>
                    <a:pt x="17780" y="124511"/>
                    <a:pt x="11430" y="114351"/>
                  </a:cubicBezTo>
                  <a:cubicBezTo>
                    <a:pt x="5080" y="104191"/>
                    <a:pt x="0" y="92761"/>
                    <a:pt x="0" y="80061"/>
                  </a:cubicBezTo>
                  <a:cubicBezTo>
                    <a:pt x="1270" y="61011"/>
                    <a:pt x="16510" y="27991"/>
                    <a:pt x="29210" y="15291"/>
                  </a:cubicBezTo>
                  <a:cubicBezTo>
                    <a:pt x="39370" y="6401"/>
                    <a:pt x="49530" y="1321"/>
                    <a:pt x="62230" y="51"/>
                  </a:cubicBezTo>
                  <a:cubicBezTo>
                    <a:pt x="81280" y="-1219"/>
                    <a:pt x="130810" y="21641"/>
                    <a:pt x="130810" y="21641"/>
                  </a:cubicBezTo>
                </a:path>
              </a:pathLst>
            </a:custGeom>
            <a:solidFill>
              <a:srgbClr val="473030"/>
            </a:solidFill>
            <a:ln cap="sq">
              <a:noFill/>
              <a:prstDash val="solid"/>
              <a:miter/>
            </a:ln>
          </p:spPr>
          <p:txBody>
            <a:bodyPr/>
            <a:lstStyle/>
            <a:p>
              <a:endParaRPr lang="en-US"/>
            </a:p>
          </p:txBody>
        </p:sp>
      </p:grpSp>
      <p:grpSp>
        <p:nvGrpSpPr>
          <p:cNvPr id="50" name="Group 50"/>
          <p:cNvGrpSpPr/>
          <p:nvPr/>
        </p:nvGrpSpPr>
        <p:grpSpPr>
          <a:xfrm>
            <a:off x="10146030" y="8811578"/>
            <a:ext cx="188595" cy="184785"/>
            <a:chOff x="0" y="0"/>
            <a:chExt cx="251460" cy="246380"/>
          </a:xfrm>
        </p:grpSpPr>
        <p:sp>
          <p:nvSpPr>
            <p:cNvPr id="51" name="Freeform 51"/>
            <p:cNvSpPr/>
            <p:nvPr/>
          </p:nvSpPr>
          <p:spPr>
            <a:xfrm>
              <a:off x="50800" y="50800"/>
              <a:ext cx="148590" cy="147828"/>
            </a:xfrm>
            <a:custGeom>
              <a:avLst/>
              <a:gdLst/>
              <a:ahLst/>
              <a:cxnLst/>
              <a:rect l="l" t="t" r="r" b="b"/>
              <a:pathLst>
                <a:path w="148590" h="147828">
                  <a:moveTo>
                    <a:pt x="148590" y="53340"/>
                  </a:moveTo>
                  <a:cubicBezTo>
                    <a:pt x="129540" y="133350"/>
                    <a:pt x="120650" y="140970"/>
                    <a:pt x="107950" y="144780"/>
                  </a:cubicBezTo>
                  <a:cubicBezTo>
                    <a:pt x="90170" y="149860"/>
                    <a:pt x="53340" y="148590"/>
                    <a:pt x="36830" y="140970"/>
                  </a:cubicBezTo>
                  <a:cubicBezTo>
                    <a:pt x="24130" y="134620"/>
                    <a:pt x="16510" y="124460"/>
                    <a:pt x="11430" y="114300"/>
                  </a:cubicBezTo>
                  <a:cubicBezTo>
                    <a:pt x="5080" y="104140"/>
                    <a:pt x="0" y="92710"/>
                    <a:pt x="0" y="80010"/>
                  </a:cubicBezTo>
                  <a:cubicBezTo>
                    <a:pt x="1270" y="62230"/>
                    <a:pt x="16510" y="27940"/>
                    <a:pt x="29210" y="15240"/>
                  </a:cubicBezTo>
                  <a:cubicBezTo>
                    <a:pt x="38100" y="6350"/>
                    <a:pt x="49530" y="1270"/>
                    <a:pt x="62230" y="0"/>
                  </a:cubicBezTo>
                  <a:cubicBezTo>
                    <a:pt x="81280" y="0"/>
                    <a:pt x="129540" y="21590"/>
                    <a:pt x="129540" y="21590"/>
                  </a:cubicBezTo>
                </a:path>
              </a:pathLst>
            </a:custGeom>
            <a:solidFill>
              <a:srgbClr val="473030"/>
            </a:solidFill>
            <a:ln cap="sq">
              <a:noFill/>
              <a:prstDash val="solid"/>
              <a:miter/>
            </a:ln>
          </p:spPr>
          <p:txBody>
            <a:bodyPr/>
            <a:lstStyle/>
            <a:p>
              <a:endParaRPr lang="en-US"/>
            </a:p>
          </p:txBody>
        </p:sp>
      </p:grpSp>
      <p:grpSp>
        <p:nvGrpSpPr>
          <p:cNvPr id="52" name="Group 52"/>
          <p:cNvGrpSpPr/>
          <p:nvPr/>
        </p:nvGrpSpPr>
        <p:grpSpPr>
          <a:xfrm>
            <a:off x="11017568" y="8303895"/>
            <a:ext cx="192405" cy="203835"/>
            <a:chOff x="0" y="0"/>
            <a:chExt cx="256540" cy="271780"/>
          </a:xfrm>
        </p:grpSpPr>
        <p:sp>
          <p:nvSpPr>
            <p:cNvPr id="53" name="Freeform 53"/>
            <p:cNvSpPr/>
            <p:nvPr/>
          </p:nvSpPr>
          <p:spPr>
            <a:xfrm>
              <a:off x="49804" y="50800"/>
              <a:ext cx="155936" cy="170332"/>
            </a:xfrm>
            <a:custGeom>
              <a:avLst/>
              <a:gdLst/>
              <a:ahLst/>
              <a:cxnLst/>
              <a:rect l="l" t="t" r="r" b="b"/>
              <a:pathLst>
                <a:path w="155936" h="170332">
                  <a:moveTo>
                    <a:pt x="155936" y="92710"/>
                  </a:moveTo>
                  <a:cubicBezTo>
                    <a:pt x="108946" y="166370"/>
                    <a:pt x="91166" y="171450"/>
                    <a:pt x="74656" y="170180"/>
                  </a:cubicBezTo>
                  <a:cubicBezTo>
                    <a:pt x="54336" y="166370"/>
                    <a:pt x="23856" y="151130"/>
                    <a:pt x="12426" y="132080"/>
                  </a:cubicBezTo>
                  <a:cubicBezTo>
                    <a:pt x="2266" y="114300"/>
                    <a:pt x="-274" y="80010"/>
                    <a:pt x="8616" y="60960"/>
                  </a:cubicBezTo>
                  <a:cubicBezTo>
                    <a:pt x="17506" y="41910"/>
                    <a:pt x="45446" y="20320"/>
                    <a:pt x="65766" y="16510"/>
                  </a:cubicBezTo>
                  <a:cubicBezTo>
                    <a:pt x="87356" y="13970"/>
                    <a:pt x="120376" y="24130"/>
                    <a:pt x="134346" y="40640"/>
                  </a:cubicBezTo>
                  <a:cubicBezTo>
                    <a:pt x="149586" y="55880"/>
                    <a:pt x="158476" y="88900"/>
                    <a:pt x="153396" y="109220"/>
                  </a:cubicBezTo>
                  <a:cubicBezTo>
                    <a:pt x="149586" y="129540"/>
                    <a:pt x="126726" y="156210"/>
                    <a:pt x="107676" y="163830"/>
                  </a:cubicBezTo>
                  <a:cubicBezTo>
                    <a:pt x="87356" y="171450"/>
                    <a:pt x="53066" y="166370"/>
                    <a:pt x="35286" y="156210"/>
                  </a:cubicBezTo>
                  <a:cubicBezTo>
                    <a:pt x="21316" y="148590"/>
                    <a:pt x="11156" y="132080"/>
                    <a:pt x="6076" y="116840"/>
                  </a:cubicBezTo>
                  <a:cubicBezTo>
                    <a:pt x="996" y="104140"/>
                    <a:pt x="-1544" y="88900"/>
                    <a:pt x="996" y="73660"/>
                  </a:cubicBezTo>
                  <a:cubicBezTo>
                    <a:pt x="3536" y="57150"/>
                    <a:pt x="11156" y="35560"/>
                    <a:pt x="23856" y="24130"/>
                  </a:cubicBezTo>
                  <a:cubicBezTo>
                    <a:pt x="35286" y="11430"/>
                    <a:pt x="56876" y="1270"/>
                    <a:pt x="73386" y="0"/>
                  </a:cubicBezTo>
                  <a:cubicBezTo>
                    <a:pt x="91166" y="0"/>
                    <a:pt x="112756" y="6350"/>
                    <a:pt x="126726" y="16510"/>
                  </a:cubicBezTo>
                  <a:cubicBezTo>
                    <a:pt x="140696" y="27940"/>
                    <a:pt x="155936" y="64770"/>
                    <a:pt x="155936" y="64770"/>
                  </a:cubicBezTo>
                </a:path>
              </a:pathLst>
            </a:custGeom>
            <a:solidFill>
              <a:srgbClr val="473030"/>
            </a:solidFill>
            <a:ln cap="sq">
              <a:noFill/>
              <a:prstDash val="solid"/>
              <a:miter/>
            </a:ln>
          </p:spPr>
          <p:txBody>
            <a:bodyPr/>
            <a:lstStyle/>
            <a:p>
              <a:endParaRPr lang="en-US"/>
            </a:p>
          </p:txBody>
        </p:sp>
      </p:grpSp>
      <p:grpSp>
        <p:nvGrpSpPr>
          <p:cNvPr id="54" name="Group 54"/>
          <p:cNvGrpSpPr/>
          <p:nvPr/>
        </p:nvGrpSpPr>
        <p:grpSpPr>
          <a:xfrm>
            <a:off x="14791373" y="6471285"/>
            <a:ext cx="188595" cy="184785"/>
            <a:chOff x="0" y="0"/>
            <a:chExt cx="251460" cy="246380"/>
          </a:xfrm>
        </p:grpSpPr>
        <p:sp>
          <p:nvSpPr>
            <p:cNvPr id="55" name="Freeform 55"/>
            <p:cNvSpPr/>
            <p:nvPr/>
          </p:nvSpPr>
          <p:spPr>
            <a:xfrm>
              <a:off x="50604" y="50749"/>
              <a:ext cx="148786" cy="147879"/>
            </a:xfrm>
            <a:custGeom>
              <a:avLst/>
              <a:gdLst/>
              <a:ahLst/>
              <a:cxnLst/>
              <a:rect l="l" t="t" r="r" b="b"/>
              <a:pathLst>
                <a:path w="148786" h="147879">
                  <a:moveTo>
                    <a:pt x="148786" y="52121"/>
                  </a:moveTo>
                  <a:cubicBezTo>
                    <a:pt x="128466" y="133401"/>
                    <a:pt x="119576" y="141021"/>
                    <a:pt x="106876" y="144831"/>
                  </a:cubicBezTo>
                  <a:cubicBezTo>
                    <a:pt x="89096" y="149911"/>
                    <a:pt x="53536" y="148641"/>
                    <a:pt x="35756" y="141021"/>
                  </a:cubicBezTo>
                  <a:cubicBezTo>
                    <a:pt x="24326" y="134671"/>
                    <a:pt x="16706" y="124511"/>
                    <a:pt x="10356" y="114351"/>
                  </a:cubicBezTo>
                  <a:cubicBezTo>
                    <a:pt x="4006" y="104191"/>
                    <a:pt x="-1074" y="92761"/>
                    <a:pt x="196" y="80061"/>
                  </a:cubicBezTo>
                  <a:cubicBezTo>
                    <a:pt x="1466" y="61011"/>
                    <a:pt x="15436" y="27991"/>
                    <a:pt x="29406" y="15291"/>
                  </a:cubicBezTo>
                  <a:cubicBezTo>
                    <a:pt x="38296" y="6401"/>
                    <a:pt x="48456" y="1321"/>
                    <a:pt x="62426" y="51"/>
                  </a:cubicBezTo>
                  <a:cubicBezTo>
                    <a:pt x="80206" y="-1219"/>
                    <a:pt x="129736" y="21641"/>
                    <a:pt x="129736" y="21641"/>
                  </a:cubicBezTo>
                </a:path>
              </a:pathLst>
            </a:custGeom>
            <a:solidFill>
              <a:srgbClr val="473030"/>
            </a:solidFill>
            <a:ln cap="sq">
              <a:noFill/>
              <a:prstDash val="solid"/>
              <a:miter/>
            </a:ln>
          </p:spPr>
          <p:txBody>
            <a:bodyPr/>
            <a:lstStyle/>
            <a:p>
              <a:endParaRPr lang="en-US"/>
            </a:p>
          </p:txBody>
        </p:sp>
      </p:grpSp>
      <p:grpSp>
        <p:nvGrpSpPr>
          <p:cNvPr id="56" name="Group 56"/>
          <p:cNvGrpSpPr/>
          <p:nvPr/>
        </p:nvGrpSpPr>
        <p:grpSpPr>
          <a:xfrm>
            <a:off x="14814232" y="6849428"/>
            <a:ext cx="188595" cy="184785"/>
            <a:chOff x="0" y="0"/>
            <a:chExt cx="251460" cy="246380"/>
          </a:xfrm>
        </p:grpSpPr>
        <p:sp>
          <p:nvSpPr>
            <p:cNvPr id="57" name="Freeform 57"/>
            <p:cNvSpPr/>
            <p:nvPr/>
          </p:nvSpPr>
          <p:spPr>
            <a:xfrm>
              <a:off x="50637" y="50749"/>
              <a:ext cx="148753" cy="147879"/>
            </a:xfrm>
            <a:custGeom>
              <a:avLst/>
              <a:gdLst/>
              <a:ahLst/>
              <a:cxnLst/>
              <a:rect l="l" t="t" r="r" b="b"/>
              <a:pathLst>
                <a:path w="148753" h="147879">
                  <a:moveTo>
                    <a:pt x="148753" y="52121"/>
                  </a:moveTo>
                  <a:cubicBezTo>
                    <a:pt x="129703" y="133401"/>
                    <a:pt x="120813" y="141021"/>
                    <a:pt x="108113" y="144831"/>
                  </a:cubicBezTo>
                  <a:cubicBezTo>
                    <a:pt x="90333" y="149911"/>
                    <a:pt x="53503" y="148641"/>
                    <a:pt x="36993" y="141021"/>
                  </a:cubicBezTo>
                  <a:cubicBezTo>
                    <a:pt x="24293" y="134671"/>
                    <a:pt x="16673" y="124511"/>
                    <a:pt x="11593" y="114351"/>
                  </a:cubicBezTo>
                  <a:cubicBezTo>
                    <a:pt x="5243" y="104191"/>
                    <a:pt x="-1107" y="92761"/>
                    <a:pt x="163" y="80061"/>
                  </a:cubicBezTo>
                  <a:cubicBezTo>
                    <a:pt x="1433" y="61011"/>
                    <a:pt x="16673" y="27991"/>
                    <a:pt x="29373" y="15291"/>
                  </a:cubicBezTo>
                  <a:cubicBezTo>
                    <a:pt x="38263" y="6401"/>
                    <a:pt x="49693" y="1321"/>
                    <a:pt x="62393" y="51"/>
                  </a:cubicBezTo>
                  <a:cubicBezTo>
                    <a:pt x="81443" y="-1219"/>
                    <a:pt x="129703" y="21641"/>
                    <a:pt x="129703" y="21641"/>
                  </a:cubicBezTo>
                </a:path>
              </a:pathLst>
            </a:custGeom>
            <a:solidFill>
              <a:srgbClr val="473030"/>
            </a:solidFill>
            <a:ln cap="sq">
              <a:noFill/>
              <a:prstDash val="solid"/>
              <a:miter/>
            </a:ln>
          </p:spPr>
          <p:txBody>
            <a:bodyPr/>
            <a:lstStyle/>
            <a:p>
              <a:endParaRPr lang="en-US"/>
            </a:p>
          </p:txBody>
        </p:sp>
      </p:grpSp>
      <p:grpSp>
        <p:nvGrpSpPr>
          <p:cNvPr id="58" name="Group 58"/>
          <p:cNvGrpSpPr/>
          <p:nvPr/>
        </p:nvGrpSpPr>
        <p:grpSpPr>
          <a:xfrm>
            <a:off x="15066645" y="7091362"/>
            <a:ext cx="188595" cy="184785"/>
            <a:chOff x="0" y="0"/>
            <a:chExt cx="251460" cy="246380"/>
          </a:xfrm>
        </p:grpSpPr>
        <p:sp>
          <p:nvSpPr>
            <p:cNvPr id="59" name="Freeform 59"/>
            <p:cNvSpPr/>
            <p:nvPr/>
          </p:nvSpPr>
          <p:spPr>
            <a:xfrm>
              <a:off x="50800" y="50749"/>
              <a:ext cx="149860" cy="147879"/>
            </a:xfrm>
            <a:custGeom>
              <a:avLst/>
              <a:gdLst/>
              <a:ahLst/>
              <a:cxnLst/>
              <a:rect l="l" t="t" r="r" b="b"/>
              <a:pathLst>
                <a:path w="149860" h="147879">
                  <a:moveTo>
                    <a:pt x="149860" y="52121"/>
                  </a:moveTo>
                  <a:cubicBezTo>
                    <a:pt x="129540" y="133401"/>
                    <a:pt x="120650" y="141021"/>
                    <a:pt x="107950" y="144831"/>
                  </a:cubicBezTo>
                  <a:cubicBezTo>
                    <a:pt x="90170" y="149911"/>
                    <a:pt x="53340" y="148641"/>
                    <a:pt x="36830" y="141021"/>
                  </a:cubicBezTo>
                  <a:cubicBezTo>
                    <a:pt x="25400" y="134671"/>
                    <a:pt x="17780" y="124511"/>
                    <a:pt x="11430" y="114351"/>
                  </a:cubicBezTo>
                  <a:cubicBezTo>
                    <a:pt x="5080" y="104191"/>
                    <a:pt x="0" y="92761"/>
                    <a:pt x="0" y="80061"/>
                  </a:cubicBezTo>
                  <a:cubicBezTo>
                    <a:pt x="1270" y="61011"/>
                    <a:pt x="16510" y="27991"/>
                    <a:pt x="29210" y="15291"/>
                  </a:cubicBezTo>
                  <a:cubicBezTo>
                    <a:pt x="39370" y="6401"/>
                    <a:pt x="49530" y="1321"/>
                    <a:pt x="62230" y="51"/>
                  </a:cubicBezTo>
                  <a:cubicBezTo>
                    <a:pt x="81280" y="-1219"/>
                    <a:pt x="130810" y="21641"/>
                    <a:pt x="130810" y="21641"/>
                  </a:cubicBezTo>
                </a:path>
              </a:pathLst>
            </a:custGeom>
            <a:solidFill>
              <a:srgbClr val="473030"/>
            </a:solidFill>
            <a:ln cap="sq">
              <a:noFill/>
              <a:prstDash val="solid"/>
              <a:miter/>
            </a:ln>
          </p:spPr>
          <p:txBody>
            <a:bodyPr/>
            <a:lstStyle/>
            <a:p>
              <a:endParaRPr lang="en-US"/>
            </a:p>
          </p:txBody>
        </p:sp>
      </p:grpSp>
      <p:grpSp>
        <p:nvGrpSpPr>
          <p:cNvPr id="60" name="Group 60"/>
          <p:cNvGrpSpPr/>
          <p:nvPr/>
        </p:nvGrpSpPr>
        <p:grpSpPr>
          <a:xfrm>
            <a:off x="15043785" y="6654165"/>
            <a:ext cx="188595" cy="184785"/>
            <a:chOff x="0" y="0"/>
            <a:chExt cx="251460" cy="246380"/>
          </a:xfrm>
        </p:grpSpPr>
        <p:sp>
          <p:nvSpPr>
            <p:cNvPr id="61" name="Freeform 61"/>
            <p:cNvSpPr/>
            <p:nvPr/>
          </p:nvSpPr>
          <p:spPr>
            <a:xfrm>
              <a:off x="50636" y="50749"/>
              <a:ext cx="148754" cy="147879"/>
            </a:xfrm>
            <a:custGeom>
              <a:avLst/>
              <a:gdLst/>
              <a:ahLst/>
              <a:cxnLst/>
              <a:rect l="l" t="t" r="r" b="b"/>
              <a:pathLst>
                <a:path w="148754" h="147879">
                  <a:moveTo>
                    <a:pt x="148754" y="52121"/>
                  </a:moveTo>
                  <a:cubicBezTo>
                    <a:pt x="129704" y="133401"/>
                    <a:pt x="119544" y="141021"/>
                    <a:pt x="106844" y="144831"/>
                  </a:cubicBezTo>
                  <a:cubicBezTo>
                    <a:pt x="90334" y="149911"/>
                    <a:pt x="53504" y="148641"/>
                    <a:pt x="36994" y="141021"/>
                  </a:cubicBezTo>
                  <a:cubicBezTo>
                    <a:pt x="24294" y="134671"/>
                    <a:pt x="16674" y="124511"/>
                    <a:pt x="10324" y="114351"/>
                  </a:cubicBezTo>
                  <a:cubicBezTo>
                    <a:pt x="5244" y="104191"/>
                    <a:pt x="-1106" y="92761"/>
                    <a:pt x="164" y="80061"/>
                  </a:cubicBezTo>
                  <a:cubicBezTo>
                    <a:pt x="1434" y="61011"/>
                    <a:pt x="16674" y="27991"/>
                    <a:pt x="29374" y="15291"/>
                  </a:cubicBezTo>
                  <a:cubicBezTo>
                    <a:pt x="38264" y="6401"/>
                    <a:pt x="49694" y="1321"/>
                    <a:pt x="62394" y="51"/>
                  </a:cubicBezTo>
                  <a:cubicBezTo>
                    <a:pt x="81444" y="-1219"/>
                    <a:pt x="129704" y="21641"/>
                    <a:pt x="129704" y="21641"/>
                  </a:cubicBezTo>
                </a:path>
              </a:pathLst>
            </a:custGeom>
            <a:solidFill>
              <a:srgbClr val="473030"/>
            </a:solidFill>
            <a:ln cap="sq">
              <a:noFill/>
              <a:prstDash val="solid"/>
              <a:miter/>
            </a:ln>
          </p:spPr>
          <p:txBody>
            <a:bodyPr/>
            <a:lstStyle/>
            <a:p>
              <a:endParaRPr lang="en-US"/>
            </a:p>
          </p:txBody>
        </p:sp>
      </p:grpSp>
      <p:grpSp>
        <p:nvGrpSpPr>
          <p:cNvPr id="62" name="Group 62"/>
          <p:cNvGrpSpPr/>
          <p:nvPr/>
        </p:nvGrpSpPr>
        <p:grpSpPr>
          <a:xfrm>
            <a:off x="15320010" y="6883718"/>
            <a:ext cx="188595" cy="184785"/>
            <a:chOff x="0" y="0"/>
            <a:chExt cx="251460" cy="246380"/>
          </a:xfrm>
        </p:grpSpPr>
        <p:sp>
          <p:nvSpPr>
            <p:cNvPr id="63" name="Freeform 63"/>
            <p:cNvSpPr/>
            <p:nvPr/>
          </p:nvSpPr>
          <p:spPr>
            <a:xfrm>
              <a:off x="50604" y="50749"/>
              <a:ext cx="148786" cy="147474"/>
            </a:xfrm>
            <a:custGeom>
              <a:avLst/>
              <a:gdLst/>
              <a:ahLst/>
              <a:cxnLst/>
              <a:rect l="l" t="t" r="r" b="b"/>
              <a:pathLst>
                <a:path w="148786" h="147474">
                  <a:moveTo>
                    <a:pt x="148786" y="52121"/>
                  </a:moveTo>
                  <a:cubicBezTo>
                    <a:pt x="128466" y="133401"/>
                    <a:pt x="119576" y="141021"/>
                    <a:pt x="106876" y="144831"/>
                  </a:cubicBezTo>
                  <a:cubicBezTo>
                    <a:pt x="89096" y="149911"/>
                    <a:pt x="53536" y="147371"/>
                    <a:pt x="35756" y="139751"/>
                  </a:cubicBezTo>
                  <a:cubicBezTo>
                    <a:pt x="24326" y="134671"/>
                    <a:pt x="16706" y="124511"/>
                    <a:pt x="10356" y="114351"/>
                  </a:cubicBezTo>
                  <a:cubicBezTo>
                    <a:pt x="4006" y="104191"/>
                    <a:pt x="-1074" y="92761"/>
                    <a:pt x="196" y="80061"/>
                  </a:cubicBezTo>
                  <a:cubicBezTo>
                    <a:pt x="1466" y="61011"/>
                    <a:pt x="15436" y="27991"/>
                    <a:pt x="29406" y="15291"/>
                  </a:cubicBezTo>
                  <a:cubicBezTo>
                    <a:pt x="38296" y="5131"/>
                    <a:pt x="48456" y="1321"/>
                    <a:pt x="62426" y="51"/>
                  </a:cubicBezTo>
                  <a:cubicBezTo>
                    <a:pt x="80206" y="-1219"/>
                    <a:pt x="129736" y="21641"/>
                    <a:pt x="129736" y="21641"/>
                  </a:cubicBezTo>
                </a:path>
              </a:pathLst>
            </a:custGeom>
            <a:solidFill>
              <a:srgbClr val="473030"/>
            </a:solidFill>
            <a:ln cap="sq">
              <a:noFill/>
              <a:prstDash val="solid"/>
              <a:miter/>
            </a:ln>
          </p:spPr>
          <p:txBody>
            <a:bodyPr/>
            <a:lstStyle/>
            <a:p>
              <a:endParaRPr lang="en-US"/>
            </a:p>
          </p:txBody>
        </p:sp>
      </p:grpSp>
      <p:grpSp>
        <p:nvGrpSpPr>
          <p:cNvPr id="64" name="Group 64"/>
          <p:cNvGrpSpPr/>
          <p:nvPr/>
        </p:nvGrpSpPr>
        <p:grpSpPr>
          <a:xfrm>
            <a:off x="15330488" y="6619875"/>
            <a:ext cx="188595" cy="184785"/>
            <a:chOff x="0" y="0"/>
            <a:chExt cx="251460" cy="246380"/>
          </a:xfrm>
        </p:grpSpPr>
        <p:sp>
          <p:nvSpPr>
            <p:cNvPr id="65" name="Freeform 65"/>
            <p:cNvSpPr/>
            <p:nvPr/>
          </p:nvSpPr>
          <p:spPr>
            <a:xfrm>
              <a:off x="50636" y="50800"/>
              <a:ext cx="148754" cy="148379"/>
            </a:xfrm>
            <a:custGeom>
              <a:avLst/>
              <a:gdLst/>
              <a:ahLst/>
              <a:cxnLst/>
              <a:rect l="l" t="t" r="r" b="b"/>
              <a:pathLst>
                <a:path w="148754" h="148379">
                  <a:moveTo>
                    <a:pt x="148754" y="53340"/>
                  </a:moveTo>
                  <a:cubicBezTo>
                    <a:pt x="129704" y="133350"/>
                    <a:pt x="119544" y="140970"/>
                    <a:pt x="106844" y="144780"/>
                  </a:cubicBezTo>
                  <a:cubicBezTo>
                    <a:pt x="90334" y="151130"/>
                    <a:pt x="53504" y="148590"/>
                    <a:pt x="36994" y="140970"/>
                  </a:cubicBezTo>
                  <a:cubicBezTo>
                    <a:pt x="24294" y="135890"/>
                    <a:pt x="16674" y="124460"/>
                    <a:pt x="10324" y="115570"/>
                  </a:cubicBezTo>
                  <a:cubicBezTo>
                    <a:pt x="5244" y="105410"/>
                    <a:pt x="-1106" y="93980"/>
                    <a:pt x="164" y="80010"/>
                  </a:cubicBezTo>
                  <a:cubicBezTo>
                    <a:pt x="1434" y="62230"/>
                    <a:pt x="16674" y="29210"/>
                    <a:pt x="29374" y="15240"/>
                  </a:cubicBezTo>
                  <a:cubicBezTo>
                    <a:pt x="38264" y="6350"/>
                    <a:pt x="49694" y="1270"/>
                    <a:pt x="62394" y="0"/>
                  </a:cubicBezTo>
                  <a:cubicBezTo>
                    <a:pt x="81444" y="0"/>
                    <a:pt x="129704" y="21590"/>
                    <a:pt x="129704" y="21590"/>
                  </a:cubicBezTo>
                </a:path>
              </a:pathLst>
            </a:custGeom>
            <a:solidFill>
              <a:srgbClr val="473030"/>
            </a:solidFill>
            <a:ln cap="sq">
              <a:noFill/>
              <a:prstDash val="solid"/>
              <a:miter/>
            </a:ln>
          </p:spPr>
          <p:txBody>
            <a:bodyPr/>
            <a:lstStyle/>
            <a:p>
              <a:endParaRPr lang="en-US"/>
            </a:p>
          </p:txBody>
        </p:sp>
      </p:grpSp>
      <p:grpSp>
        <p:nvGrpSpPr>
          <p:cNvPr id="66" name="Group 66"/>
          <p:cNvGrpSpPr/>
          <p:nvPr/>
        </p:nvGrpSpPr>
        <p:grpSpPr>
          <a:xfrm>
            <a:off x="15434310" y="8066722"/>
            <a:ext cx="188595" cy="184785"/>
            <a:chOff x="0" y="0"/>
            <a:chExt cx="251460" cy="246380"/>
          </a:xfrm>
        </p:grpSpPr>
        <p:sp>
          <p:nvSpPr>
            <p:cNvPr id="67" name="Freeform 67"/>
            <p:cNvSpPr/>
            <p:nvPr/>
          </p:nvSpPr>
          <p:spPr>
            <a:xfrm>
              <a:off x="50637" y="50746"/>
              <a:ext cx="148753" cy="147163"/>
            </a:xfrm>
            <a:custGeom>
              <a:avLst/>
              <a:gdLst/>
              <a:ahLst/>
              <a:cxnLst/>
              <a:rect l="l" t="t" r="r" b="b"/>
              <a:pathLst>
                <a:path w="148753" h="147163">
                  <a:moveTo>
                    <a:pt x="148753" y="52124"/>
                  </a:moveTo>
                  <a:cubicBezTo>
                    <a:pt x="129703" y="133404"/>
                    <a:pt x="120813" y="139754"/>
                    <a:pt x="108113" y="143564"/>
                  </a:cubicBezTo>
                  <a:cubicBezTo>
                    <a:pt x="90333" y="149914"/>
                    <a:pt x="53503" y="147374"/>
                    <a:pt x="36993" y="139754"/>
                  </a:cubicBezTo>
                  <a:cubicBezTo>
                    <a:pt x="24293" y="134674"/>
                    <a:pt x="16673" y="124514"/>
                    <a:pt x="11593" y="114354"/>
                  </a:cubicBezTo>
                  <a:cubicBezTo>
                    <a:pt x="5243" y="104194"/>
                    <a:pt x="-1107" y="92764"/>
                    <a:pt x="163" y="78794"/>
                  </a:cubicBezTo>
                  <a:cubicBezTo>
                    <a:pt x="1433" y="61014"/>
                    <a:pt x="16673" y="27994"/>
                    <a:pt x="29373" y="15294"/>
                  </a:cubicBezTo>
                  <a:cubicBezTo>
                    <a:pt x="38263" y="5134"/>
                    <a:pt x="49693" y="54"/>
                    <a:pt x="62393" y="54"/>
                  </a:cubicBezTo>
                  <a:cubicBezTo>
                    <a:pt x="81443" y="-1216"/>
                    <a:pt x="129703" y="20374"/>
                    <a:pt x="129703" y="20374"/>
                  </a:cubicBezTo>
                </a:path>
              </a:pathLst>
            </a:custGeom>
            <a:solidFill>
              <a:srgbClr val="473030"/>
            </a:solidFill>
            <a:ln cap="sq">
              <a:noFill/>
              <a:prstDash val="solid"/>
              <a:miter/>
            </a:ln>
          </p:spPr>
          <p:txBody>
            <a:bodyPr/>
            <a:lstStyle/>
            <a:p>
              <a:endParaRPr lang="en-US"/>
            </a:p>
          </p:txBody>
        </p:sp>
      </p:grpSp>
      <p:grpSp>
        <p:nvGrpSpPr>
          <p:cNvPr id="68" name="Group 68"/>
          <p:cNvGrpSpPr/>
          <p:nvPr/>
        </p:nvGrpSpPr>
        <p:grpSpPr>
          <a:xfrm>
            <a:off x="15468600" y="8478202"/>
            <a:ext cx="188595" cy="184785"/>
            <a:chOff x="0" y="0"/>
            <a:chExt cx="251460" cy="246380"/>
          </a:xfrm>
        </p:grpSpPr>
        <p:sp>
          <p:nvSpPr>
            <p:cNvPr id="69" name="Freeform 69"/>
            <p:cNvSpPr/>
            <p:nvPr/>
          </p:nvSpPr>
          <p:spPr>
            <a:xfrm>
              <a:off x="50636" y="50800"/>
              <a:ext cx="148754" cy="148379"/>
            </a:xfrm>
            <a:custGeom>
              <a:avLst/>
              <a:gdLst/>
              <a:ahLst/>
              <a:cxnLst/>
              <a:rect l="l" t="t" r="r" b="b"/>
              <a:pathLst>
                <a:path w="148754" h="148379">
                  <a:moveTo>
                    <a:pt x="148754" y="53340"/>
                  </a:moveTo>
                  <a:cubicBezTo>
                    <a:pt x="129704" y="133350"/>
                    <a:pt x="119544" y="140970"/>
                    <a:pt x="106844" y="144780"/>
                  </a:cubicBezTo>
                  <a:cubicBezTo>
                    <a:pt x="89064" y="151130"/>
                    <a:pt x="53504" y="148590"/>
                    <a:pt x="36994" y="140970"/>
                  </a:cubicBezTo>
                  <a:cubicBezTo>
                    <a:pt x="24294" y="135890"/>
                    <a:pt x="16674" y="124460"/>
                    <a:pt x="10324" y="115570"/>
                  </a:cubicBezTo>
                  <a:cubicBezTo>
                    <a:pt x="5244" y="105410"/>
                    <a:pt x="-1106" y="92710"/>
                    <a:pt x="164" y="80010"/>
                  </a:cubicBezTo>
                  <a:cubicBezTo>
                    <a:pt x="1434" y="62230"/>
                    <a:pt x="15404" y="29210"/>
                    <a:pt x="29374" y="15240"/>
                  </a:cubicBezTo>
                  <a:cubicBezTo>
                    <a:pt x="38264" y="6350"/>
                    <a:pt x="48424" y="1270"/>
                    <a:pt x="62394" y="0"/>
                  </a:cubicBezTo>
                  <a:cubicBezTo>
                    <a:pt x="80174" y="0"/>
                    <a:pt x="129704" y="21590"/>
                    <a:pt x="129704" y="21590"/>
                  </a:cubicBezTo>
                </a:path>
              </a:pathLst>
            </a:custGeom>
            <a:solidFill>
              <a:srgbClr val="473030"/>
            </a:solidFill>
            <a:ln cap="sq">
              <a:noFill/>
              <a:prstDash val="solid"/>
              <a:miter/>
            </a:ln>
          </p:spPr>
          <p:txBody>
            <a:bodyPr/>
            <a:lstStyle/>
            <a:p>
              <a:endParaRPr lang="en-US"/>
            </a:p>
          </p:txBody>
        </p:sp>
      </p:grpSp>
      <p:grpSp>
        <p:nvGrpSpPr>
          <p:cNvPr id="70" name="Group 70"/>
          <p:cNvGrpSpPr/>
          <p:nvPr/>
        </p:nvGrpSpPr>
        <p:grpSpPr>
          <a:xfrm>
            <a:off x="15364777" y="8799195"/>
            <a:ext cx="188595" cy="184785"/>
            <a:chOff x="0" y="0"/>
            <a:chExt cx="251460" cy="246380"/>
          </a:xfrm>
        </p:grpSpPr>
        <p:sp>
          <p:nvSpPr>
            <p:cNvPr id="71" name="Freeform 71"/>
            <p:cNvSpPr/>
            <p:nvPr/>
          </p:nvSpPr>
          <p:spPr>
            <a:xfrm>
              <a:off x="50604" y="50749"/>
              <a:ext cx="148786" cy="147879"/>
            </a:xfrm>
            <a:custGeom>
              <a:avLst/>
              <a:gdLst/>
              <a:ahLst/>
              <a:cxnLst/>
              <a:rect l="l" t="t" r="r" b="b"/>
              <a:pathLst>
                <a:path w="148786" h="147879">
                  <a:moveTo>
                    <a:pt x="148786" y="52121"/>
                  </a:moveTo>
                  <a:cubicBezTo>
                    <a:pt x="128466" y="133401"/>
                    <a:pt x="119576" y="141021"/>
                    <a:pt x="106876" y="144831"/>
                  </a:cubicBezTo>
                  <a:cubicBezTo>
                    <a:pt x="89096" y="149911"/>
                    <a:pt x="53536" y="148641"/>
                    <a:pt x="37026" y="141021"/>
                  </a:cubicBezTo>
                  <a:cubicBezTo>
                    <a:pt x="24326" y="134671"/>
                    <a:pt x="16706" y="124511"/>
                    <a:pt x="10356" y="114351"/>
                  </a:cubicBezTo>
                  <a:cubicBezTo>
                    <a:pt x="4006" y="104191"/>
                    <a:pt x="-1074" y="92761"/>
                    <a:pt x="196" y="80061"/>
                  </a:cubicBezTo>
                  <a:cubicBezTo>
                    <a:pt x="1466" y="61011"/>
                    <a:pt x="15436" y="27991"/>
                    <a:pt x="29406" y="15291"/>
                  </a:cubicBezTo>
                  <a:cubicBezTo>
                    <a:pt x="38296" y="6401"/>
                    <a:pt x="48456" y="1321"/>
                    <a:pt x="62426" y="51"/>
                  </a:cubicBezTo>
                  <a:cubicBezTo>
                    <a:pt x="80206" y="-1219"/>
                    <a:pt x="129736" y="21641"/>
                    <a:pt x="129736" y="21641"/>
                  </a:cubicBezTo>
                </a:path>
              </a:pathLst>
            </a:custGeom>
            <a:solidFill>
              <a:srgbClr val="473030"/>
            </a:solidFill>
            <a:ln cap="sq">
              <a:noFill/>
              <a:prstDash val="solid"/>
              <a:miter/>
            </a:ln>
          </p:spPr>
          <p:txBody>
            <a:bodyPr/>
            <a:lstStyle/>
            <a:p>
              <a:endParaRPr lang="en-US"/>
            </a:p>
          </p:txBody>
        </p:sp>
      </p:grpSp>
      <p:grpSp>
        <p:nvGrpSpPr>
          <p:cNvPr id="72" name="Group 72"/>
          <p:cNvGrpSpPr/>
          <p:nvPr/>
        </p:nvGrpSpPr>
        <p:grpSpPr>
          <a:xfrm>
            <a:off x="15811500" y="8625840"/>
            <a:ext cx="203835" cy="192405"/>
            <a:chOff x="0" y="0"/>
            <a:chExt cx="271780" cy="256540"/>
          </a:xfrm>
        </p:grpSpPr>
        <p:sp>
          <p:nvSpPr>
            <p:cNvPr id="73" name="Freeform 73"/>
            <p:cNvSpPr/>
            <p:nvPr/>
          </p:nvSpPr>
          <p:spPr>
            <a:xfrm>
              <a:off x="50639" y="50800"/>
              <a:ext cx="169071" cy="155936"/>
            </a:xfrm>
            <a:custGeom>
              <a:avLst/>
              <a:gdLst/>
              <a:ahLst/>
              <a:cxnLst/>
              <a:rect l="l" t="t" r="r" b="b"/>
              <a:pathLst>
                <a:path w="169071" h="155936">
                  <a:moveTo>
                    <a:pt x="91601" y="0"/>
                  </a:moveTo>
                  <a:cubicBezTo>
                    <a:pt x="152561" y="29210"/>
                    <a:pt x="169071" y="59690"/>
                    <a:pt x="169071" y="81280"/>
                  </a:cubicBezTo>
                  <a:cubicBezTo>
                    <a:pt x="167801" y="102870"/>
                    <a:pt x="150021" y="132080"/>
                    <a:pt x="130971" y="142240"/>
                  </a:cubicBezTo>
                  <a:cubicBezTo>
                    <a:pt x="113191" y="153670"/>
                    <a:pt x="78901" y="156210"/>
                    <a:pt x="59851" y="147320"/>
                  </a:cubicBezTo>
                  <a:cubicBezTo>
                    <a:pt x="40801" y="137160"/>
                    <a:pt x="19211" y="110490"/>
                    <a:pt x="16671" y="88900"/>
                  </a:cubicBezTo>
                  <a:cubicBezTo>
                    <a:pt x="12861" y="68580"/>
                    <a:pt x="24291" y="35560"/>
                    <a:pt x="39531" y="21590"/>
                  </a:cubicBezTo>
                  <a:cubicBezTo>
                    <a:pt x="54771" y="6350"/>
                    <a:pt x="87791" y="-2540"/>
                    <a:pt x="108111" y="2540"/>
                  </a:cubicBezTo>
                  <a:cubicBezTo>
                    <a:pt x="129701" y="6350"/>
                    <a:pt x="155101" y="29210"/>
                    <a:pt x="162721" y="48260"/>
                  </a:cubicBezTo>
                  <a:cubicBezTo>
                    <a:pt x="171611" y="68580"/>
                    <a:pt x="165261" y="102870"/>
                    <a:pt x="155101" y="120650"/>
                  </a:cubicBezTo>
                  <a:cubicBezTo>
                    <a:pt x="147481" y="134620"/>
                    <a:pt x="130971" y="143510"/>
                    <a:pt x="115731" y="149860"/>
                  </a:cubicBezTo>
                  <a:cubicBezTo>
                    <a:pt x="103031" y="154940"/>
                    <a:pt x="87791" y="157480"/>
                    <a:pt x="72551" y="154940"/>
                  </a:cubicBezTo>
                  <a:cubicBezTo>
                    <a:pt x="56041" y="152400"/>
                    <a:pt x="34451" y="144780"/>
                    <a:pt x="23021" y="132080"/>
                  </a:cubicBezTo>
                  <a:cubicBezTo>
                    <a:pt x="10321" y="120650"/>
                    <a:pt x="161" y="99060"/>
                    <a:pt x="161" y="82550"/>
                  </a:cubicBezTo>
                  <a:cubicBezTo>
                    <a:pt x="-1109" y="64770"/>
                    <a:pt x="5241" y="43180"/>
                    <a:pt x="15401" y="29210"/>
                  </a:cubicBezTo>
                  <a:cubicBezTo>
                    <a:pt x="26831" y="15240"/>
                    <a:pt x="63661" y="0"/>
                    <a:pt x="63661" y="0"/>
                  </a:cubicBezTo>
                </a:path>
              </a:pathLst>
            </a:custGeom>
            <a:solidFill>
              <a:srgbClr val="473030"/>
            </a:solidFill>
            <a:ln cap="sq">
              <a:noFill/>
              <a:prstDash val="solid"/>
              <a:miter/>
            </a:ln>
          </p:spPr>
          <p:txBody>
            <a:bodyPr/>
            <a:lstStyle/>
            <a:p>
              <a:endParaRPr lang="en-US"/>
            </a:p>
          </p:txBody>
        </p:sp>
      </p:grpSp>
      <p:grpSp>
        <p:nvGrpSpPr>
          <p:cNvPr id="74" name="Group 74"/>
          <p:cNvGrpSpPr/>
          <p:nvPr/>
        </p:nvGrpSpPr>
        <p:grpSpPr>
          <a:xfrm>
            <a:off x="15707677" y="8303895"/>
            <a:ext cx="205740" cy="193358"/>
            <a:chOff x="0" y="0"/>
            <a:chExt cx="274320" cy="257810"/>
          </a:xfrm>
        </p:grpSpPr>
        <p:sp>
          <p:nvSpPr>
            <p:cNvPr id="75" name="Freeform 75"/>
            <p:cNvSpPr/>
            <p:nvPr/>
          </p:nvSpPr>
          <p:spPr>
            <a:xfrm>
              <a:off x="50648" y="49804"/>
              <a:ext cx="173033" cy="155995"/>
            </a:xfrm>
            <a:custGeom>
              <a:avLst/>
              <a:gdLst/>
              <a:ahLst/>
              <a:cxnLst/>
              <a:rect l="l" t="t" r="r" b="b"/>
              <a:pathLst>
                <a:path w="173033" h="155995">
                  <a:moveTo>
                    <a:pt x="77622" y="155936"/>
                  </a:moveTo>
                  <a:cubicBezTo>
                    <a:pt x="3962" y="110216"/>
                    <a:pt x="-1118" y="91166"/>
                    <a:pt x="152" y="75926"/>
                  </a:cubicBezTo>
                  <a:cubicBezTo>
                    <a:pt x="2692" y="55606"/>
                    <a:pt x="19202" y="25126"/>
                    <a:pt x="38252" y="13696"/>
                  </a:cubicBezTo>
                  <a:cubicBezTo>
                    <a:pt x="56032" y="2266"/>
                    <a:pt x="90322" y="996"/>
                    <a:pt x="109372" y="9886"/>
                  </a:cubicBezTo>
                  <a:cubicBezTo>
                    <a:pt x="128422" y="18776"/>
                    <a:pt x="150012" y="46716"/>
                    <a:pt x="153822" y="67036"/>
                  </a:cubicBezTo>
                  <a:cubicBezTo>
                    <a:pt x="156362" y="88626"/>
                    <a:pt x="146202" y="120376"/>
                    <a:pt x="129692" y="135616"/>
                  </a:cubicBezTo>
                  <a:cubicBezTo>
                    <a:pt x="114452" y="149586"/>
                    <a:pt x="81432" y="159746"/>
                    <a:pt x="61112" y="154666"/>
                  </a:cubicBezTo>
                  <a:cubicBezTo>
                    <a:pt x="39522" y="149586"/>
                    <a:pt x="14122" y="127996"/>
                    <a:pt x="6502" y="107676"/>
                  </a:cubicBezTo>
                  <a:cubicBezTo>
                    <a:pt x="-2388" y="88626"/>
                    <a:pt x="3962" y="54336"/>
                    <a:pt x="14122" y="36556"/>
                  </a:cubicBezTo>
                  <a:cubicBezTo>
                    <a:pt x="21742" y="22586"/>
                    <a:pt x="38252" y="12426"/>
                    <a:pt x="52222" y="6076"/>
                  </a:cubicBezTo>
                  <a:cubicBezTo>
                    <a:pt x="66192" y="996"/>
                    <a:pt x="81432" y="-1544"/>
                    <a:pt x="96672" y="996"/>
                  </a:cubicBezTo>
                  <a:cubicBezTo>
                    <a:pt x="113182" y="3536"/>
                    <a:pt x="134772" y="9886"/>
                    <a:pt x="147472" y="22586"/>
                  </a:cubicBezTo>
                  <a:cubicBezTo>
                    <a:pt x="160172" y="34016"/>
                    <a:pt x="170332" y="54336"/>
                    <a:pt x="172872" y="72116"/>
                  </a:cubicBezTo>
                  <a:cubicBezTo>
                    <a:pt x="174142" y="89896"/>
                    <a:pt x="167792" y="111486"/>
                    <a:pt x="157632" y="125456"/>
                  </a:cubicBezTo>
                  <a:cubicBezTo>
                    <a:pt x="147472" y="139426"/>
                    <a:pt x="110642" y="155936"/>
                    <a:pt x="110642" y="155936"/>
                  </a:cubicBezTo>
                </a:path>
              </a:pathLst>
            </a:custGeom>
            <a:solidFill>
              <a:srgbClr val="473030"/>
            </a:solidFill>
            <a:ln cap="sq">
              <a:noFill/>
              <a:prstDash val="solid"/>
              <a:miter/>
            </a:ln>
          </p:spPr>
          <p:txBody>
            <a:bodyPr/>
            <a:lstStyle/>
            <a:p>
              <a:endParaRPr lang="en-US"/>
            </a:p>
          </p:txBody>
        </p:sp>
      </p:grpSp>
      <p:grpSp>
        <p:nvGrpSpPr>
          <p:cNvPr id="76" name="Group 76"/>
          <p:cNvGrpSpPr/>
          <p:nvPr/>
        </p:nvGrpSpPr>
        <p:grpSpPr>
          <a:xfrm>
            <a:off x="16031527" y="8444865"/>
            <a:ext cx="188595" cy="184785"/>
            <a:chOff x="0" y="0"/>
            <a:chExt cx="251460" cy="246380"/>
          </a:xfrm>
        </p:grpSpPr>
        <p:sp>
          <p:nvSpPr>
            <p:cNvPr id="77" name="Freeform 77"/>
            <p:cNvSpPr/>
            <p:nvPr/>
          </p:nvSpPr>
          <p:spPr>
            <a:xfrm>
              <a:off x="50604" y="50746"/>
              <a:ext cx="148786" cy="147163"/>
            </a:xfrm>
            <a:custGeom>
              <a:avLst/>
              <a:gdLst/>
              <a:ahLst/>
              <a:cxnLst/>
              <a:rect l="l" t="t" r="r" b="b"/>
              <a:pathLst>
                <a:path w="148786" h="147163">
                  <a:moveTo>
                    <a:pt x="148786" y="52124"/>
                  </a:moveTo>
                  <a:cubicBezTo>
                    <a:pt x="128466" y="133404"/>
                    <a:pt x="119576" y="139754"/>
                    <a:pt x="106876" y="143564"/>
                  </a:cubicBezTo>
                  <a:cubicBezTo>
                    <a:pt x="89096" y="149914"/>
                    <a:pt x="53536" y="147374"/>
                    <a:pt x="35756" y="139754"/>
                  </a:cubicBezTo>
                  <a:cubicBezTo>
                    <a:pt x="24326" y="134674"/>
                    <a:pt x="16706" y="124514"/>
                    <a:pt x="10356" y="114354"/>
                  </a:cubicBezTo>
                  <a:cubicBezTo>
                    <a:pt x="4006" y="104194"/>
                    <a:pt x="-1074" y="92764"/>
                    <a:pt x="196" y="78794"/>
                  </a:cubicBezTo>
                  <a:cubicBezTo>
                    <a:pt x="196" y="61014"/>
                    <a:pt x="15436" y="27994"/>
                    <a:pt x="28136" y="14024"/>
                  </a:cubicBezTo>
                  <a:cubicBezTo>
                    <a:pt x="38296" y="5134"/>
                    <a:pt x="48456" y="54"/>
                    <a:pt x="62426" y="54"/>
                  </a:cubicBezTo>
                  <a:cubicBezTo>
                    <a:pt x="80206" y="-1216"/>
                    <a:pt x="129736" y="20374"/>
                    <a:pt x="129736" y="20374"/>
                  </a:cubicBezTo>
                </a:path>
              </a:pathLst>
            </a:custGeom>
            <a:solidFill>
              <a:srgbClr val="473030"/>
            </a:solidFill>
            <a:ln cap="sq">
              <a:noFill/>
              <a:prstDash val="solid"/>
              <a:miter/>
            </a:ln>
          </p:spPr>
          <p:txBody>
            <a:bodyPr/>
            <a:lstStyle/>
            <a:p>
              <a:endParaRPr lang="en-US"/>
            </a:p>
          </p:txBody>
        </p:sp>
      </p:grpSp>
      <p:grpSp>
        <p:nvGrpSpPr>
          <p:cNvPr id="78" name="Group 78"/>
          <p:cNvGrpSpPr/>
          <p:nvPr/>
        </p:nvGrpSpPr>
        <p:grpSpPr>
          <a:xfrm>
            <a:off x="13442632" y="4039553"/>
            <a:ext cx="184785" cy="189548"/>
            <a:chOff x="0" y="0"/>
            <a:chExt cx="246380" cy="252730"/>
          </a:xfrm>
        </p:grpSpPr>
        <p:sp>
          <p:nvSpPr>
            <p:cNvPr id="79" name="Freeform 79"/>
            <p:cNvSpPr/>
            <p:nvPr/>
          </p:nvSpPr>
          <p:spPr>
            <a:xfrm>
              <a:off x="47065" y="50749"/>
              <a:ext cx="145975" cy="152154"/>
            </a:xfrm>
            <a:custGeom>
              <a:avLst/>
              <a:gdLst/>
              <a:ahLst/>
              <a:cxnLst/>
              <a:rect l="l" t="t" r="r" b="b"/>
              <a:pathLst>
                <a:path w="145975" h="152154">
                  <a:moveTo>
                    <a:pt x="145975" y="52121"/>
                  </a:moveTo>
                  <a:cubicBezTo>
                    <a:pt x="143435" y="106731"/>
                    <a:pt x="120575" y="135941"/>
                    <a:pt x="105335" y="144831"/>
                  </a:cubicBezTo>
                  <a:cubicBezTo>
                    <a:pt x="93905" y="151181"/>
                    <a:pt x="82475" y="153721"/>
                    <a:pt x="68505" y="151181"/>
                  </a:cubicBezTo>
                  <a:cubicBezTo>
                    <a:pt x="50725" y="148641"/>
                    <a:pt x="18975" y="132131"/>
                    <a:pt x="8815" y="114351"/>
                  </a:cubicBezTo>
                  <a:cubicBezTo>
                    <a:pt x="-2615" y="96571"/>
                    <a:pt x="-1345" y="62281"/>
                    <a:pt x="3735" y="44501"/>
                  </a:cubicBezTo>
                  <a:cubicBezTo>
                    <a:pt x="7545" y="31801"/>
                    <a:pt x="17705" y="22911"/>
                    <a:pt x="26595" y="15291"/>
                  </a:cubicBezTo>
                  <a:cubicBezTo>
                    <a:pt x="35485" y="7671"/>
                    <a:pt x="46915" y="1321"/>
                    <a:pt x="59615" y="51"/>
                  </a:cubicBezTo>
                  <a:cubicBezTo>
                    <a:pt x="78665" y="-1219"/>
                    <a:pt x="128195" y="21641"/>
                    <a:pt x="128195" y="21641"/>
                  </a:cubicBezTo>
                </a:path>
              </a:pathLst>
            </a:custGeom>
            <a:solidFill>
              <a:srgbClr val="473030"/>
            </a:solidFill>
            <a:ln cap="sq">
              <a:noFill/>
              <a:prstDash val="solid"/>
              <a:miter/>
            </a:ln>
          </p:spPr>
          <p:txBody>
            <a:bodyPr/>
            <a:lstStyle/>
            <a:p>
              <a:endParaRPr lang="en-US"/>
            </a:p>
          </p:txBody>
        </p:sp>
      </p:grpSp>
      <p:grpSp>
        <p:nvGrpSpPr>
          <p:cNvPr id="80" name="Group 80"/>
          <p:cNvGrpSpPr/>
          <p:nvPr/>
        </p:nvGrpSpPr>
        <p:grpSpPr>
          <a:xfrm>
            <a:off x="13604557" y="3661410"/>
            <a:ext cx="184785" cy="189548"/>
            <a:chOff x="0" y="0"/>
            <a:chExt cx="246380" cy="252730"/>
          </a:xfrm>
        </p:grpSpPr>
        <p:sp>
          <p:nvSpPr>
            <p:cNvPr id="81" name="Freeform 81"/>
            <p:cNvSpPr/>
            <p:nvPr/>
          </p:nvSpPr>
          <p:spPr>
            <a:xfrm>
              <a:off x="46431" y="50749"/>
              <a:ext cx="146609" cy="152154"/>
            </a:xfrm>
            <a:custGeom>
              <a:avLst/>
              <a:gdLst/>
              <a:ahLst/>
              <a:cxnLst/>
              <a:rect l="l" t="t" r="r" b="b"/>
              <a:pathLst>
                <a:path w="146609" h="152154">
                  <a:moveTo>
                    <a:pt x="146609" y="53391"/>
                  </a:moveTo>
                  <a:cubicBezTo>
                    <a:pt x="142799" y="106731"/>
                    <a:pt x="119939" y="135941"/>
                    <a:pt x="104699" y="144831"/>
                  </a:cubicBezTo>
                  <a:cubicBezTo>
                    <a:pt x="93269" y="151181"/>
                    <a:pt x="81839" y="153721"/>
                    <a:pt x="69139" y="151181"/>
                  </a:cubicBezTo>
                  <a:cubicBezTo>
                    <a:pt x="51359" y="148641"/>
                    <a:pt x="19609" y="132131"/>
                    <a:pt x="8179" y="114351"/>
                  </a:cubicBezTo>
                  <a:cubicBezTo>
                    <a:pt x="-1981" y="96571"/>
                    <a:pt x="-1981" y="62281"/>
                    <a:pt x="4369" y="44501"/>
                  </a:cubicBezTo>
                  <a:cubicBezTo>
                    <a:pt x="8179" y="31801"/>
                    <a:pt x="17069" y="22911"/>
                    <a:pt x="25959" y="15291"/>
                  </a:cubicBezTo>
                  <a:cubicBezTo>
                    <a:pt x="36119" y="7671"/>
                    <a:pt x="46279" y="1321"/>
                    <a:pt x="60249" y="51"/>
                  </a:cubicBezTo>
                  <a:cubicBezTo>
                    <a:pt x="78029" y="-1219"/>
                    <a:pt x="127559" y="21641"/>
                    <a:pt x="127559" y="21641"/>
                  </a:cubicBezTo>
                </a:path>
              </a:pathLst>
            </a:custGeom>
            <a:solidFill>
              <a:srgbClr val="473030"/>
            </a:solidFill>
            <a:ln cap="sq">
              <a:noFill/>
              <a:prstDash val="solid"/>
              <a:miter/>
            </a:ln>
          </p:spPr>
          <p:txBody>
            <a:bodyPr/>
            <a:lstStyle/>
            <a:p>
              <a:endParaRPr lang="en-US"/>
            </a:p>
          </p:txBody>
        </p:sp>
      </p:grpSp>
      <p:grpSp>
        <p:nvGrpSpPr>
          <p:cNvPr id="82" name="Group 82"/>
          <p:cNvGrpSpPr/>
          <p:nvPr/>
        </p:nvGrpSpPr>
        <p:grpSpPr>
          <a:xfrm>
            <a:off x="13776007" y="3844290"/>
            <a:ext cx="184785" cy="189548"/>
            <a:chOff x="0" y="0"/>
            <a:chExt cx="246380" cy="252730"/>
          </a:xfrm>
        </p:grpSpPr>
        <p:sp>
          <p:nvSpPr>
            <p:cNvPr id="83" name="Freeform 83"/>
            <p:cNvSpPr/>
            <p:nvPr/>
          </p:nvSpPr>
          <p:spPr>
            <a:xfrm>
              <a:off x="47065" y="50749"/>
              <a:ext cx="145975" cy="152154"/>
            </a:xfrm>
            <a:custGeom>
              <a:avLst/>
              <a:gdLst/>
              <a:ahLst/>
              <a:cxnLst/>
              <a:rect l="l" t="t" r="r" b="b"/>
              <a:pathLst>
                <a:path w="145975" h="152154">
                  <a:moveTo>
                    <a:pt x="145975" y="52121"/>
                  </a:moveTo>
                  <a:cubicBezTo>
                    <a:pt x="143435" y="106731"/>
                    <a:pt x="120575" y="134671"/>
                    <a:pt x="105335" y="144831"/>
                  </a:cubicBezTo>
                  <a:cubicBezTo>
                    <a:pt x="93905" y="151181"/>
                    <a:pt x="82475" y="153721"/>
                    <a:pt x="68505" y="151181"/>
                  </a:cubicBezTo>
                  <a:cubicBezTo>
                    <a:pt x="50725" y="148641"/>
                    <a:pt x="18975" y="132131"/>
                    <a:pt x="8815" y="114351"/>
                  </a:cubicBezTo>
                  <a:cubicBezTo>
                    <a:pt x="-2615" y="96571"/>
                    <a:pt x="-1345" y="61011"/>
                    <a:pt x="3735" y="44501"/>
                  </a:cubicBezTo>
                  <a:cubicBezTo>
                    <a:pt x="7545" y="31801"/>
                    <a:pt x="17705" y="22911"/>
                    <a:pt x="26595" y="15291"/>
                  </a:cubicBezTo>
                  <a:cubicBezTo>
                    <a:pt x="35485" y="7671"/>
                    <a:pt x="46915" y="1321"/>
                    <a:pt x="59615" y="51"/>
                  </a:cubicBezTo>
                  <a:cubicBezTo>
                    <a:pt x="78665" y="-1219"/>
                    <a:pt x="126925" y="21641"/>
                    <a:pt x="126925" y="21641"/>
                  </a:cubicBezTo>
                </a:path>
              </a:pathLst>
            </a:custGeom>
            <a:solidFill>
              <a:srgbClr val="473030"/>
            </a:solidFill>
            <a:ln cap="sq">
              <a:noFill/>
              <a:prstDash val="solid"/>
              <a:miter/>
            </a:ln>
          </p:spPr>
          <p:txBody>
            <a:bodyPr/>
            <a:lstStyle/>
            <a:p>
              <a:endParaRPr lang="en-US"/>
            </a:p>
          </p:txBody>
        </p:sp>
      </p:grpSp>
      <p:grpSp>
        <p:nvGrpSpPr>
          <p:cNvPr id="84" name="Group 84"/>
          <p:cNvGrpSpPr/>
          <p:nvPr/>
        </p:nvGrpSpPr>
        <p:grpSpPr>
          <a:xfrm>
            <a:off x="13867448" y="3236595"/>
            <a:ext cx="184785" cy="189548"/>
            <a:chOff x="0" y="0"/>
            <a:chExt cx="246380" cy="252730"/>
          </a:xfrm>
        </p:grpSpPr>
        <p:sp>
          <p:nvSpPr>
            <p:cNvPr id="85" name="Freeform 85"/>
            <p:cNvSpPr/>
            <p:nvPr/>
          </p:nvSpPr>
          <p:spPr>
            <a:xfrm>
              <a:off x="47065" y="50800"/>
              <a:ext cx="145975" cy="152319"/>
            </a:xfrm>
            <a:custGeom>
              <a:avLst/>
              <a:gdLst/>
              <a:ahLst/>
              <a:cxnLst/>
              <a:rect l="l" t="t" r="r" b="b"/>
              <a:pathLst>
                <a:path w="145975" h="152319">
                  <a:moveTo>
                    <a:pt x="145975" y="53340"/>
                  </a:moveTo>
                  <a:cubicBezTo>
                    <a:pt x="143435" y="106680"/>
                    <a:pt x="120575" y="135890"/>
                    <a:pt x="105335" y="144780"/>
                  </a:cubicBezTo>
                  <a:cubicBezTo>
                    <a:pt x="93905" y="152400"/>
                    <a:pt x="82475" y="153670"/>
                    <a:pt x="68505" y="151130"/>
                  </a:cubicBezTo>
                  <a:cubicBezTo>
                    <a:pt x="50725" y="148590"/>
                    <a:pt x="18975" y="133350"/>
                    <a:pt x="8815" y="115570"/>
                  </a:cubicBezTo>
                  <a:cubicBezTo>
                    <a:pt x="-2615" y="96520"/>
                    <a:pt x="-1345" y="62230"/>
                    <a:pt x="3735" y="44450"/>
                  </a:cubicBezTo>
                  <a:cubicBezTo>
                    <a:pt x="7545" y="31750"/>
                    <a:pt x="17705" y="22860"/>
                    <a:pt x="26595" y="15240"/>
                  </a:cubicBezTo>
                  <a:cubicBezTo>
                    <a:pt x="35485" y="7620"/>
                    <a:pt x="46915" y="1270"/>
                    <a:pt x="59615" y="0"/>
                  </a:cubicBezTo>
                  <a:cubicBezTo>
                    <a:pt x="78665" y="0"/>
                    <a:pt x="126925" y="21590"/>
                    <a:pt x="126925" y="21590"/>
                  </a:cubicBezTo>
                </a:path>
              </a:pathLst>
            </a:custGeom>
            <a:solidFill>
              <a:srgbClr val="473030"/>
            </a:solidFill>
            <a:ln cap="sq">
              <a:noFill/>
              <a:prstDash val="solid"/>
              <a:miter/>
            </a:ln>
          </p:spPr>
          <p:txBody>
            <a:bodyPr/>
            <a:lstStyle/>
            <a:p>
              <a:endParaRPr lang="en-US"/>
            </a:p>
          </p:txBody>
        </p:sp>
      </p:grpSp>
      <p:grpSp>
        <p:nvGrpSpPr>
          <p:cNvPr id="86" name="Group 86"/>
          <p:cNvGrpSpPr/>
          <p:nvPr/>
        </p:nvGrpSpPr>
        <p:grpSpPr>
          <a:xfrm>
            <a:off x="13901738" y="3557588"/>
            <a:ext cx="184785" cy="189548"/>
            <a:chOff x="0" y="0"/>
            <a:chExt cx="246380" cy="252730"/>
          </a:xfrm>
        </p:grpSpPr>
        <p:sp>
          <p:nvSpPr>
            <p:cNvPr id="87" name="Freeform 87"/>
            <p:cNvSpPr/>
            <p:nvPr/>
          </p:nvSpPr>
          <p:spPr>
            <a:xfrm>
              <a:off x="46950" y="50749"/>
              <a:ext cx="146090" cy="152154"/>
            </a:xfrm>
            <a:custGeom>
              <a:avLst/>
              <a:gdLst/>
              <a:ahLst/>
              <a:cxnLst/>
              <a:rect l="l" t="t" r="r" b="b"/>
              <a:pathLst>
                <a:path w="146090" h="152154">
                  <a:moveTo>
                    <a:pt x="146090" y="52121"/>
                  </a:moveTo>
                  <a:cubicBezTo>
                    <a:pt x="142280" y="106731"/>
                    <a:pt x="120690" y="134671"/>
                    <a:pt x="104180" y="144831"/>
                  </a:cubicBezTo>
                  <a:cubicBezTo>
                    <a:pt x="92750" y="151181"/>
                    <a:pt x="81320" y="153721"/>
                    <a:pt x="68620" y="151181"/>
                  </a:cubicBezTo>
                  <a:cubicBezTo>
                    <a:pt x="50840" y="148641"/>
                    <a:pt x="19090" y="132131"/>
                    <a:pt x="7660" y="114351"/>
                  </a:cubicBezTo>
                  <a:cubicBezTo>
                    <a:pt x="-2500" y="96571"/>
                    <a:pt x="-1230" y="61011"/>
                    <a:pt x="3850" y="44501"/>
                  </a:cubicBezTo>
                  <a:cubicBezTo>
                    <a:pt x="7660" y="31801"/>
                    <a:pt x="16550" y="22911"/>
                    <a:pt x="26710" y="15291"/>
                  </a:cubicBezTo>
                  <a:cubicBezTo>
                    <a:pt x="35600" y="7671"/>
                    <a:pt x="47030" y="1321"/>
                    <a:pt x="59730" y="51"/>
                  </a:cubicBezTo>
                  <a:cubicBezTo>
                    <a:pt x="77510" y="-1219"/>
                    <a:pt x="127040" y="21641"/>
                    <a:pt x="127040" y="21641"/>
                  </a:cubicBezTo>
                </a:path>
              </a:pathLst>
            </a:custGeom>
            <a:solidFill>
              <a:srgbClr val="473030"/>
            </a:solidFill>
            <a:ln cap="sq">
              <a:noFill/>
              <a:prstDash val="solid"/>
              <a:miter/>
            </a:ln>
          </p:spPr>
          <p:txBody>
            <a:bodyPr/>
            <a:lstStyle/>
            <a:p>
              <a:endParaRPr lang="en-US"/>
            </a:p>
          </p:txBody>
        </p:sp>
      </p:grpSp>
      <p:grpSp>
        <p:nvGrpSpPr>
          <p:cNvPr id="88" name="Group 88"/>
          <p:cNvGrpSpPr/>
          <p:nvPr/>
        </p:nvGrpSpPr>
        <p:grpSpPr>
          <a:xfrm>
            <a:off x="12984480" y="3294697"/>
            <a:ext cx="184785" cy="189548"/>
            <a:chOff x="0" y="0"/>
            <a:chExt cx="246380" cy="252730"/>
          </a:xfrm>
        </p:grpSpPr>
        <p:sp>
          <p:nvSpPr>
            <p:cNvPr id="89" name="Freeform 89"/>
            <p:cNvSpPr/>
            <p:nvPr/>
          </p:nvSpPr>
          <p:spPr>
            <a:xfrm>
              <a:off x="46431" y="50746"/>
              <a:ext cx="146609" cy="151613"/>
            </a:xfrm>
            <a:custGeom>
              <a:avLst/>
              <a:gdLst/>
              <a:ahLst/>
              <a:cxnLst/>
              <a:rect l="l" t="t" r="r" b="b"/>
              <a:pathLst>
                <a:path w="146609" h="151613">
                  <a:moveTo>
                    <a:pt x="146609" y="52124"/>
                  </a:moveTo>
                  <a:cubicBezTo>
                    <a:pt x="142799" y="105464"/>
                    <a:pt x="121209" y="134674"/>
                    <a:pt x="104699" y="143564"/>
                  </a:cubicBezTo>
                  <a:cubicBezTo>
                    <a:pt x="93269" y="151184"/>
                    <a:pt x="81839" y="152454"/>
                    <a:pt x="69139" y="151184"/>
                  </a:cubicBezTo>
                  <a:cubicBezTo>
                    <a:pt x="51359" y="147374"/>
                    <a:pt x="19609" y="132134"/>
                    <a:pt x="8179" y="114354"/>
                  </a:cubicBezTo>
                  <a:cubicBezTo>
                    <a:pt x="-1981" y="96574"/>
                    <a:pt x="-1981" y="61014"/>
                    <a:pt x="4369" y="43234"/>
                  </a:cubicBezTo>
                  <a:cubicBezTo>
                    <a:pt x="8179" y="30534"/>
                    <a:pt x="17069" y="21644"/>
                    <a:pt x="25959" y="14024"/>
                  </a:cubicBezTo>
                  <a:cubicBezTo>
                    <a:pt x="36119" y="7674"/>
                    <a:pt x="46279" y="54"/>
                    <a:pt x="60249" y="54"/>
                  </a:cubicBezTo>
                  <a:cubicBezTo>
                    <a:pt x="78029" y="-1216"/>
                    <a:pt x="127559" y="20374"/>
                    <a:pt x="127559" y="20374"/>
                  </a:cubicBezTo>
                </a:path>
              </a:pathLst>
            </a:custGeom>
            <a:solidFill>
              <a:srgbClr val="473030"/>
            </a:solidFill>
            <a:ln cap="sq">
              <a:noFill/>
              <a:prstDash val="solid"/>
              <a:miter/>
            </a:ln>
          </p:spPr>
          <p:txBody>
            <a:bodyPr/>
            <a:lstStyle/>
            <a:p>
              <a:endParaRPr lang="en-US"/>
            </a:p>
          </p:txBody>
        </p:sp>
      </p:grpSp>
      <p:grpSp>
        <p:nvGrpSpPr>
          <p:cNvPr id="90" name="Group 90"/>
          <p:cNvGrpSpPr/>
          <p:nvPr/>
        </p:nvGrpSpPr>
        <p:grpSpPr>
          <a:xfrm>
            <a:off x="12996862" y="3088005"/>
            <a:ext cx="184785" cy="189548"/>
            <a:chOff x="0" y="0"/>
            <a:chExt cx="246380" cy="252730"/>
          </a:xfrm>
        </p:grpSpPr>
        <p:sp>
          <p:nvSpPr>
            <p:cNvPr id="91" name="Freeform 91"/>
            <p:cNvSpPr/>
            <p:nvPr/>
          </p:nvSpPr>
          <p:spPr>
            <a:xfrm>
              <a:off x="46950" y="50749"/>
              <a:ext cx="146090" cy="152154"/>
            </a:xfrm>
            <a:custGeom>
              <a:avLst/>
              <a:gdLst/>
              <a:ahLst/>
              <a:cxnLst/>
              <a:rect l="l" t="t" r="r" b="b"/>
              <a:pathLst>
                <a:path w="146090" h="152154">
                  <a:moveTo>
                    <a:pt x="146090" y="52121"/>
                  </a:moveTo>
                  <a:cubicBezTo>
                    <a:pt x="142280" y="106731"/>
                    <a:pt x="120690" y="135941"/>
                    <a:pt x="104180" y="144831"/>
                  </a:cubicBezTo>
                  <a:cubicBezTo>
                    <a:pt x="92750" y="151181"/>
                    <a:pt x="81320" y="153721"/>
                    <a:pt x="68620" y="151181"/>
                  </a:cubicBezTo>
                  <a:cubicBezTo>
                    <a:pt x="50840" y="148641"/>
                    <a:pt x="19090" y="132131"/>
                    <a:pt x="7660" y="114351"/>
                  </a:cubicBezTo>
                  <a:cubicBezTo>
                    <a:pt x="-2500" y="96571"/>
                    <a:pt x="-1230" y="62281"/>
                    <a:pt x="3850" y="44501"/>
                  </a:cubicBezTo>
                  <a:cubicBezTo>
                    <a:pt x="7660" y="31801"/>
                    <a:pt x="16550" y="22911"/>
                    <a:pt x="26710" y="15291"/>
                  </a:cubicBezTo>
                  <a:cubicBezTo>
                    <a:pt x="35600" y="7671"/>
                    <a:pt x="45760" y="1321"/>
                    <a:pt x="59730" y="51"/>
                  </a:cubicBezTo>
                  <a:cubicBezTo>
                    <a:pt x="77510" y="-1219"/>
                    <a:pt x="127040" y="21641"/>
                    <a:pt x="127040" y="21641"/>
                  </a:cubicBezTo>
                </a:path>
              </a:pathLst>
            </a:custGeom>
            <a:solidFill>
              <a:srgbClr val="473030"/>
            </a:solidFill>
            <a:ln cap="sq">
              <a:noFill/>
              <a:prstDash val="solid"/>
              <a:miter/>
            </a:ln>
          </p:spPr>
          <p:txBody>
            <a:bodyPr/>
            <a:lstStyle/>
            <a:p>
              <a:endParaRPr lang="en-US"/>
            </a:p>
          </p:txBody>
        </p:sp>
      </p:grpSp>
      <p:grpSp>
        <p:nvGrpSpPr>
          <p:cNvPr id="92" name="Group 92"/>
          <p:cNvGrpSpPr/>
          <p:nvPr/>
        </p:nvGrpSpPr>
        <p:grpSpPr>
          <a:xfrm>
            <a:off x="12801600" y="3260408"/>
            <a:ext cx="184785" cy="189548"/>
            <a:chOff x="0" y="0"/>
            <a:chExt cx="246380" cy="252730"/>
          </a:xfrm>
        </p:grpSpPr>
        <p:sp>
          <p:nvSpPr>
            <p:cNvPr id="93" name="Freeform 93"/>
            <p:cNvSpPr/>
            <p:nvPr/>
          </p:nvSpPr>
          <p:spPr>
            <a:xfrm>
              <a:off x="46950" y="50749"/>
              <a:ext cx="146090" cy="152154"/>
            </a:xfrm>
            <a:custGeom>
              <a:avLst/>
              <a:gdLst/>
              <a:ahLst/>
              <a:cxnLst/>
              <a:rect l="l" t="t" r="r" b="b"/>
              <a:pathLst>
                <a:path w="146090" h="152154">
                  <a:moveTo>
                    <a:pt x="146090" y="52121"/>
                  </a:moveTo>
                  <a:cubicBezTo>
                    <a:pt x="142280" y="106731"/>
                    <a:pt x="120690" y="134671"/>
                    <a:pt x="104180" y="144831"/>
                  </a:cubicBezTo>
                  <a:cubicBezTo>
                    <a:pt x="92750" y="151181"/>
                    <a:pt x="81320" y="153721"/>
                    <a:pt x="68620" y="151181"/>
                  </a:cubicBezTo>
                  <a:cubicBezTo>
                    <a:pt x="50840" y="147371"/>
                    <a:pt x="19090" y="132131"/>
                    <a:pt x="7660" y="114351"/>
                  </a:cubicBezTo>
                  <a:cubicBezTo>
                    <a:pt x="-2500" y="96571"/>
                    <a:pt x="-1230" y="61011"/>
                    <a:pt x="3850" y="43231"/>
                  </a:cubicBezTo>
                  <a:cubicBezTo>
                    <a:pt x="7660" y="30531"/>
                    <a:pt x="16550" y="21641"/>
                    <a:pt x="26710" y="15291"/>
                  </a:cubicBezTo>
                  <a:cubicBezTo>
                    <a:pt x="35600" y="7671"/>
                    <a:pt x="45760" y="1321"/>
                    <a:pt x="59730" y="51"/>
                  </a:cubicBezTo>
                  <a:cubicBezTo>
                    <a:pt x="77510" y="-1219"/>
                    <a:pt x="127040" y="21641"/>
                    <a:pt x="127040" y="21641"/>
                  </a:cubicBezTo>
                </a:path>
              </a:pathLst>
            </a:custGeom>
            <a:solidFill>
              <a:srgbClr val="473030"/>
            </a:solidFill>
            <a:ln cap="sq">
              <a:noFill/>
              <a:prstDash val="solid"/>
              <a:miter/>
            </a:ln>
          </p:spPr>
          <p:txBody>
            <a:bodyPr/>
            <a:lstStyle/>
            <a:p>
              <a:endParaRPr 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378184" y="4963320"/>
            <a:ext cx="8345866" cy="4597193"/>
            <a:chOff x="0" y="0"/>
            <a:chExt cx="2198088" cy="1210783"/>
          </a:xfrm>
        </p:grpSpPr>
        <p:sp>
          <p:nvSpPr>
            <p:cNvPr id="3" name="Freeform 3"/>
            <p:cNvSpPr/>
            <p:nvPr/>
          </p:nvSpPr>
          <p:spPr>
            <a:xfrm>
              <a:off x="0" y="0"/>
              <a:ext cx="2198088" cy="1210783"/>
            </a:xfrm>
            <a:custGeom>
              <a:avLst/>
              <a:gdLst/>
              <a:ahLst/>
              <a:cxnLst/>
              <a:rect l="l" t="t" r="r" b="b"/>
              <a:pathLst>
                <a:path w="2198088" h="1210783">
                  <a:moveTo>
                    <a:pt x="47309" y="0"/>
                  </a:moveTo>
                  <a:lnTo>
                    <a:pt x="2150779" y="0"/>
                  </a:lnTo>
                  <a:cubicBezTo>
                    <a:pt x="2163326" y="0"/>
                    <a:pt x="2175359" y="4984"/>
                    <a:pt x="2184232" y="13857"/>
                  </a:cubicBezTo>
                  <a:cubicBezTo>
                    <a:pt x="2193104" y="22729"/>
                    <a:pt x="2198088" y="34762"/>
                    <a:pt x="2198088" y="47309"/>
                  </a:cubicBezTo>
                  <a:lnTo>
                    <a:pt x="2198088" y="1163474"/>
                  </a:lnTo>
                  <a:cubicBezTo>
                    <a:pt x="2198088" y="1189602"/>
                    <a:pt x="2176907" y="1210783"/>
                    <a:pt x="2150779" y="1210783"/>
                  </a:cubicBezTo>
                  <a:lnTo>
                    <a:pt x="47309" y="1210783"/>
                  </a:lnTo>
                  <a:cubicBezTo>
                    <a:pt x="34762" y="1210783"/>
                    <a:pt x="22729" y="1205799"/>
                    <a:pt x="13857" y="1196927"/>
                  </a:cubicBezTo>
                  <a:cubicBezTo>
                    <a:pt x="4984" y="1188054"/>
                    <a:pt x="0" y="1176021"/>
                    <a:pt x="0" y="1163474"/>
                  </a:cubicBezTo>
                  <a:lnTo>
                    <a:pt x="0" y="47309"/>
                  </a:lnTo>
                  <a:cubicBezTo>
                    <a:pt x="0" y="21181"/>
                    <a:pt x="21181" y="0"/>
                    <a:pt x="47309" y="0"/>
                  </a:cubicBezTo>
                  <a:close/>
                </a:path>
              </a:pathLst>
            </a:custGeom>
            <a:solidFill>
              <a:srgbClr val="00004B"/>
            </a:solidFill>
          </p:spPr>
          <p:txBody>
            <a:bodyPr/>
            <a:lstStyle/>
            <a:p>
              <a:endParaRPr lang="en-US"/>
            </a:p>
          </p:txBody>
        </p:sp>
        <p:sp>
          <p:nvSpPr>
            <p:cNvPr id="4" name="TextBox 4"/>
            <p:cNvSpPr txBox="1"/>
            <p:nvPr/>
          </p:nvSpPr>
          <p:spPr>
            <a:xfrm>
              <a:off x="0" y="-47625"/>
              <a:ext cx="2198088" cy="1258408"/>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23071" y="-269745"/>
            <a:ext cx="22806786" cy="10944273"/>
          </a:xfrm>
          <a:custGeom>
            <a:avLst/>
            <a:gdLst/>
            <a:ahLst/>
            <a:cxnLst/>
            <a:rect l="l" t="t" r="r" b="b"/>
            <a:pathLst>
              <a:path w="22806786" h="10944273">
                <a:moveTo>
                  <a:pt x="0" y="0"/>
                </a:moveTo>
                <a:lnTo>
                  <a:pt x="22806787" y="0"/>
                </a:lnTo>
                <a:lnTo>
                  <a:pt x="22806787" y="10944273"/>
                </a:lnTo>
                <a:lnTo>
                  <a:pt x="0" y="10944273"/>
                </a:lnTo>
                <a:lnTo>
                  <a:pt x="0" y="0"/>
                </a:lnTo>
                <a:close/>
              </a:path>
            </a:pathLst>
          </a:custGeom>
          <a:blipFill>
            <a:blip r:embed="rId3"/>
            <a:stretch>
              <a:fillRect l="-11019" t="-8291" r="-13823"/>
            </a:stretch>
          </a:blipFill>
        </p:spPr>
        <p:txBody>
          <a:bodyPr/>
          <a:lstStyle/>
          <a:p>
            <a:endParaRPr lang="en-US"/>
          </a:p>
        </p:txBody>
      </p:sp>
      <p:sp>
        <p:nvSpPr>
          <p:cNvPr id="6" name="Freeform 6"/>
          <p:cNvSpPr/>
          <p:nvPr/>
        </p:nvSpPr>
        <p:spPr>
          <a:xfrm>
            <a:off x="12145539" y="3447440"/>
            <a:ext cx="2661826" cy="2661826"/>
          </a:xfrm>
          <a:custGeom>
            <a:avLst/>
            <a:gdLst/>
            <a:ahLst/>
            <a:cxnLst/>
            <a:rect l="l" t="t" r="r" b="b"/>
            <a:pathLst>
              <a:path w="2661826" h="2661826">
                <a:moveTo>
                  <a:pt x="0" y="0"/>
                </a:moveTo>
                <a:lnTo>
                  <a:pt x="2661826" y="0"/>
                </a:lnTo>
                <a:lnTo>
                  <a:pt x="2661826" y="2661827"/>
                </a:lnTo>
                <a:lnTo>
                  <a:pt x="0" y="26618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a:off x="3156570" y="1952660"/>
            <a:ext cx="6568619" cy="1494780"/>
          </a:xfrm>
          <a:prstGeom prst="rect">
            <a:avLst/>
          </a:prstGeom>
        </p:spPr>
        <p:txBody>
          <a:bodyPr lIns="0" tIns="0" rIns="0" bIns="0" rtlCol="0" anchor="t">
            <a:spAutoFit/>
          </a:bodyPr>
          <a:lstStyle/>
          <a:p>
            <a:pPr algn="ctr">
              <a:lnSpc>
                <a:spcPts val="12277"/>
              </a:lnSpc>
              <a:spcBef>
                <a:spcPct val="0"/>
              </a:spcBef>
            </a:pPr>
            <a:r>
              <a:rPr lang="en-US" sz="8769">
                <a:solidFill>
                  <a:srgbClr val="C3BABA"/>
                </a:solidFill>
                <a:latin typeface="Cyrillic Bodoni Condensed"/>
                <a:ea typeface="Cyrillic Bodoni Condensed"/>
                <a:cs typeface="Cyrillic Bodoni Condensed"/>
                <a:sym typeface="Cyrillic Bodoni Condensed"/>
              </a:rPr>
              <a:t>What is Mercury?</a:t>
            </a:r>
          </a:p>
        </p:txBody>
      </p:sp>
      <p:sp>
        <p:nvSpPr>
          <p:cNvPr id="8" name="TextBox 8"/>
          <p:cNvSpPr txBox="1"/>
          <p:nvPr/>
        </p:nvSpPr>
        <p:spPr>
          <a:xfrm>
            <a:off x="592808" y="5116666"/>
            <a:ext cx="7930040" cy="4141634"/>
          </a:xfrm>
          <a:prstGeom prst="rect">
            <a:avLst/>
          </a:prstGeom>
        </p:spPr>
        <p:txBody>
          <a:bodyPr lIns="0" tIns="0" rIns="0" bIns="0" rtlCol="0" anchor="t">
            <a:spAutoFit/>
          </a:bodyPr>
          <a:lstStyle/>
          <a:p>
            <a:pPr algn="ctr">
              <a:lnSpc>
                <a:spcPts val="6591"/>
              </a:lnSpc>
              <a:spcBef>
                <a:spcPct val="0"/>
              </a:spcBef>
            </a:pPr>
            <a:r>
              <a:rPr lang="en-US" sz="4707">
                <a:solidFill>
                  <a:srgbClr val="FFFFFF"/>
                </a:solidFill>
                <a:latin typeface="Cyrillic Bodoni Condensed"/>
                <a:ea typeface="Cyrillic Bodoni Condensed"/>
                <a:cs typeface="Cyrillic Bodoni Condensed"/>
                <a:sym typeface="Cyrillic Bodoni Condensed"/>
              </a:rPr>
              <a:t>Mercury occurs naturally in the environment through volcanic activity or the weathering of rocks, but it is also released into the environment through human activity.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2593047" y="3519624"/>
            <a:ext cx="5623902" cy="5738676"/>
          </a:xfrm>
          <a:custGeom>
            <a:avLst/>
            <a:gdLst/>
            <a:ahLst/>
            <a:cxnLst/>
            <a:rect l="l" t="t" r="r" b="b"/>
            <a:pathLst>
              <a:path w="5623902" h="5738676">
                <a:moveTo>
                  <a:pt x="0" y="0"/>
                </a:moveTo>
                <a:lnTo>
                  <a:pt x="5623903" y="0"/>
                </a:lnTo>
                <a:lnTo>
                  <a:pt x="5623903" y="5738676"/>
                </a:lnTo>
                <a:lnTo>
                  <a:pt x="0" y="5738676"/>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9144000" y="3649233"/>
            <a:ext cx="7603766" cy="5812785"/>
            <a:chOff x="0" y="0"/>
            <a:chExt cx="2002638" cy="1530939"/>
          </a:xfrm>
        </p:grpSpPr>
        <p:sp>
          <p:nvSpPr>
            <p:cNvPr id="4" name="Freeform 4"/>
            <p:cNvSpPr/>
            <p:nvPr/>
          </p:nvSpPr>
          <p:spPr>
            <a:xfrm>
              <a:off x="0" y="0"/>
              <a:ext cx="2002638" cy="1530939"/>
            </a:xfrm>
            <a:custGeom>
              <a:avLst/>
              <a:gdLst/>
              <a:ahLst/>
              <a:cxnLst/>
              <a:rect l="l" t="t" r="r" b="b"/>
              <a:pathLst>
                <a:path w="2002638" h="1530939">
                  <a:moveTo>
                    <a:pt x="51927" y="0"/>
                  </a:moveTo>
                  <a:lnTo>
                    <a:pt x="1950711" y="0"/>
                  </a:lnTo>
                  <a:cubicBezTo>
                    <a:pt x="1964483" y="0"/>
                    <a:pt x="1977691" y="5471"/>
                    <a:pt x="1987429" y="15209"/>
                  </a:cubicBezTo>
                  <a:cubicBezTo>
                    <a:pt x="1997167" y="24947"/>
                    <a:pt x="2002638" y="38155"/>
                    <a:pt x="2002638" y="51927"/>
                  </a:cubicBezTo>
                  <a:lnTo>
                    <a:pt x="2002638" y="1479013"/>
                  </a:lnTo>
                  <a:cubicBezTo>
                    <a:pt x="2002638" y="1492784"/>
                    <a:pt x="1997167" y="1505992"/>
                    <a:pt x="1987429" y="1515730"/>
                  </a:cubicBezTo>
                  <a:cubicBezTo>
                    <a:pt x="1977691" y="1525469"/>
                    <a:pt x="1964483" y="1530939"/>
                    <a:pt x="1950711" y="1530939"/>
                  </a:cubicBezTo>
                  <a:lnTo>
                    <a:pt x="51927" y="1530939"/>
                  </a:lnTo>
                  <a:cubicBezTo>
                    <a:pt x="23248" y="1530939"/>
                    <a:pt x="0" y="1507691"/>
                    <a:pt x="0" y="1479013"/>
                  </a:cubicBezTo>
                  <a:lnTo>
                    <a:pt x="0" y="51927"/>
                  </a:lnTo>
                  <a:cubicBezTo>
                    <a:pt x="0" y="38155"/>
                    <a:pt x="5471" y="24947"/>
                    <a:pt x="15209" y="15209"/>
                  </a:cubicBezTo>
                  <a:cubicBezTo>
                    <a:pt x="24947" y="5471"/>
                    <a:pt x="38155" y="0"/>
                    <a:pt x="51927" y="0"/>
                  </a:cubicBezTo>
                  <a:close/>
                </a:path>
              </a:pathLst>
            </a:custGeom>
            <a:solidFill>
              <a:srgbClr val="00004B"/>
            </a:solidFill>
          </p:spPr>
          <p:txBody>
            <a:bodyPr/>
            <a:lstStyle/>
            <a:p>
              <a:endParaRPr lang="en-US"/>
            </a:p>
          </p:txBody>
        </p:sp>
        <p:sp>
          <p:nvSpPr>
            <p:cNvPr id="5" name="TextBox 5"/>
            <p:cNvSpPr txBox="1"/>
            <p:nvPr/>
          </p:nvSpPr>
          <p:spPr>
            <a:xfrm>
              <a:off x="0" y="-47625"/>
              <a:ext cx="2002638" cy="1578564"/>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9923523" y="3852950"/>
            <a:ext cx="6142443" cy="5405350"/>
          </a:xfrm>
          <a:custGeom>
            <a:avLst/>
            <a:gdLst/>
            <a:ahLst/>
            <a:cxnLst/>
            <a:rect l="l" t="t" r="r" b="b"/>
            <a:pathLst>
              <a:path w="6142443" h="5405350">
                <a:moveTo>
                  <a:pt x="0" y="0"/>
                </a:moveTo>
                <a:lnTo>
                  <a:pt x="6142443" y="0"/>
                </a:lnTo>
                <a:lnTo>
                  <a:pt x="6142443" y="5405350"/>
                </a:lnTo>
                <a:lnTo>
                  <a:pt x="0" y="5405350"/>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480008" y="809625"/>
            <a:ext cx="15327984" cy="2020934"/>
          </a:xfrm>
          <a:prstGeom prst="rect">
            <a:avLst/>
          </a:prstGeom>
        </p:spPr>
        <p:txBody>
          <a:bodyPr lIns="0" tIns="0" rIns="0" bIns="0" rtlCol="0" anchor="t">
            <a:spAutoFit/>
          </a:bodyPr>
          <a:lstStyle/>
          <a:p>
            <a:pPr algn="ctr">
              <a:lnSpc>
                <a:spcPts val="16597"/>
              </a:lnSpc>
              <a:spcBef>
                <a:spcPct val="0"/>
              </a:spcBef>
            </a:pPr>
            <a:r>
              <a:rPr lang="en-US" sz="11855">
                <a:solidFill>
                  <a:srgbClr val="FFFFFF"/>
                </a:solidFill>
                <a:latin typeface="Cyrillic Bodoni Condensed"/>
                <a:ea typeface="Cyrillic Bodoni Condensed"/>
                <a:cs typeface="Cyrillic Bodoni Condensed"/>
                <a:sym typeface="Cyrillic Bodoni Condensed"/>
              </a:rPr>
              <a:t>What does Anthropogenic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2593047" y="3519624"/>
            <a:ext cx="5623902" cy="5738676"/>
          </a:xfrm>
          <a:custGeom>
            <a:avLst/>
            <a:gdLst/>
            <a:ahLst/>
            <a:cxnLst/>
            <a:rect l="l" t="t" r="r" b="b"/>
            <a:pathLst>
              <a:path w="5623902" h="5738676">
                <a:moveTo>
                  <a:pt x="0" y="0"/>
                </a:moveTo>
                <a:lnTo>
                  <a:pt x="5623903" y="0"/>
                </a:lnTo>
                <a:lnTo>
                  <a:pt x="5623903" y="5738676"/>
                </a:lnTo>
                <a:lnTo>
                  <a:pt x="0" y="5738676"/>
                </a:lnTo>
                <a:lnTo>
                  <a:pt x="0" y="0"/>
                </a:lnTo>
                <a:close/>
              </a:path>
            </a:pathLst>
          </a:custGeom>
          <a:blipFill>
            <a:blip r:embed="rId3"/>
            <a:stretch>
              <a:fillRect/>
            </a:stretch>
          </a:blipFill>
        </p:spPr>
        <p:txBody>
          <a:bodyPr/>
          <a:lstStyle/>
          <a:p>
            <a:endParaRPr lang="en-US"/>
          </a:p>
        </p:txBody>
      </p:sp>
      <p:sp>
        <p:nvSpPr>
          <p:cNvPr id="3" name="TextBox 3"/>
          <p:cNvSpPr txBox="1"/>
          <p:nvPr/>
        </p:nvSpPr>
        <p:spPr>
          <a:xfrm>
            <a:off x="1480008" y="809625"/>
            <a:ext cx="15327984" cy="2020934"/>
          </a:xfrm>
          <a:prstGeom prst="rect">
            <a:avLst/>
          </a:prstGeom>
        </p:spPr>
        <p:txBody>
          <a:bodyPr lIns="0" tIns="0" rIns="0" bIns="0" rtlCol="0" anchor="t">
            <a:spAutoFit/>
          </a:bodyPr>
          <a:lstStyle/>
          <a:p>
            <a:pPr algn="ctr">
              <a:lnSpc>
                <a:spcPts val="16597"/>
              </a:lnSpc>
              <a:spcBef>
                <a:spcPct val="0"/>
              </a:spcBef>
            </a:pPr>
            <a:r>
              <a:rPr lang="en-US" sz="11855">
                <a:solidFill>
                  <a:srgbClr val="FFFFFF"/>
                </a:solidFill>
                <a:latin typeface="Cyrillic Bodoni Condensed"/>
                <a:ea typeface="Cyrillic Bodoni Condensed"/>
                <a:cs typeface="Cyrillic Bodoni Condensed"/>
                <a:sym typeface="Cyrillic Bodoni Condensed"/>
              </a:rPr>
              <a:t>What does Anthropogenic mean?</a:t>
            </a:r>
          </a:p>
        </p:txBody>
      </p:sp>
      <p:grpSp>
        <p:nvGrpSpPr>
          <p:cNvPr id="4" name="Group 4"/>
          <p:cNvGrpSpPr/>
          <p:nvPr/>
        </p:nvGrpSpPr>
        <p:grpSpPr>
          <a:xfrm>
            <a:off x="9144000" y="3690129"/>
            <a:ext cx="7603766" cy="5812785"/>
            <a:chOff x="0" y="0"/>
            <a:chExt cx="2002638" cy="1530939"/>
          </a:xfrm>
        </p:grpSpPr>
        <p:sp>
          <p:nvSpPr>
            <p:cNvPr id="5" name="Freeform 5"/>
            <p:cNvSpPr/>
            <p:nvPr/>
          </p:nvSpPr>
          <p:spPr>
            <a:xfrm>
              <a:off x="0" y="0"/>
              <a:ext cx="2002638" cy="1530939"/>
            </a:xfrm>
            <a:custGeom>
              <a:avLst/>
              <a:gdLst/>
              <a:ahLst/>
              <a:cxnLst/>
              <a:rect l="l" t="t" r="r" b="b"/>
              <a:pathLst>
                <a:path w="2002638" h="1530939">
                  <a:moveTo>
                    <a:pt x="51927" y="0"/>
                  </a:moveTo>
                  <a:lnTo>
                    <a:pt x="1950711" y="0"/>
                  </a:lnTo>
                  <a:cubicBezTo>
                    <a:pt x="1964483" y="0"/>
                    <a:pt x="1977691" y="5471"/>
                    <a:pt x="1987429" y="15209"/>
                  </a:cubicBezTo>
                  <a:cubicBezTo>
                    <a:pt x="1997167" y="24947"/>
                    <a:pt x="2002638" y="38155"/>
                    <a:pt x="2002638" y="51927"/>
                  </a:cubicBezTo>
                  <a:lnTo>
                    <a:pt x="2002638" y="1479013"/>
                  </a:lnTo>
                  <a:cubicBezTo>
                    <a:pt x="2002638" y="1492784"/>
                    <a:pt x="1997167" y="1505992"/>
                    <a:pt x="1987429" y="1515730"/>
                  </a:cubicBezTo>
                  <a:cubicBezTo>
                    <a:pt x="1977691" y="1525469"/>
                    <a:pt x="1964483" y="1530939"/>
                    <a:pt x="1950711" y="1530939"/>
                  </a:cubicBezTo>
                  <a:lnTo>
                    <a:pt x="51927" y="1530939"/>
                  </a:lnTo>
                  <a:cubicBezTo>
                    <a:pt x="23248" y="1530939"/>
                    <a:pt x="0" y="1507691"/>
                    <a:pt x="0" y="1479013"/>
                  </a:cubicBezTo>
                  <a:lnTo>
                    <a:pt x="0" y="51927"/>
                  </a:lnTo>
                  <a:cubicBezTo>
                    <a:pt x="0" y="38155"/>
                    <a:pt x="5471" y="24947"/>
                    <a:pt x="15209" y="15209"/>
                  </a:cubicBezTo>
                  <a:cubicBezTo>
                    <a:pt x="24947" y="5471"/>
                    <a:pt x="38155" y="0"/>
                    <a:pt x="51927" y="0"/>
                  </a:cubicBezTo>
                  <a:close/>
                </a:path>
              </a:pathLst>
            </a:custGeom>
            <a:solidFill>
              <a:srgbClr val="00004B"/>
            </a:solidFill>
          </p:spPr>
          <p:txBody>
            <a:bodyPr/>
            <a:lstStyle/>
            <a:p>
              <a:endParaRPr lang="en-US"/>
            </a:p>
          </p:txBody>
        </p:sp>
        <p:sp>
          <p:nvSpPr>
            <p:cNvPr id="6" name="TextBox 6"/>
            <p:cNvSpPr txBox="1"/>
            <p:nvPr/>
          </p:nvSpPr>
          <p:spPr>
            <a:xfrm>
              <a:off x="0" y="-47625"/>
              <a:ext cx="2002638" cy="1578564"/>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9324740" y="4301093"/>
            <a:ext cx="7242287" cy="4619432"/>
          </a:xfrm>
          <a:prstGeom prst="rect">
            <a:avLst/>
          </a:prstGeom>
        </p:spPr>
        <p:txBody>
          <a:bodyPr lIns="0" tIns="0" rIns="0" bIns="0" rtlCol="0" anchor="t">
            <a:spAutoFit/>
          </a:bodyPr>
          <a:lstStyle/>
          <a:p>
            <a:pPr algn="ctr">
              <a:lnSpc>
                <a:spcPts val="5228"/>
              </a:lnSpc>
            </a:pPr>
            <a:r>
              <a:rPr lang="en-US" sz="4668">
                <a:solidFill>
                  <a:srgbClr val="FFFFFF"/>
                </a:solidFill>
                <a:latin typeface="Cyrillic Bodoni Condensed"/>
                <a:ea typeface="Cyrillic Bodoni Condensed"/>
                <a:cs typeface="Cyrillic Bodoni Condensed"/>
                <a:sym typeface="Cyrillic Bodoni Condensed"/>
              </a:rPr>
              <a:t>Anthropogenic means something created or influenced by human beings in nature. </a:t>
            </a:r>
          </a:p>
          <a:p>
            <a:pPr algn="ctr">
              <a:lnSpc>
                <a:spcPts val="5228"/>
              </a:lnSpc>
            </a:pPr>
            <a:endParaRPr lang="en-US" sz="4668">
              <a:solidFill>
                <a:srgbClr val="FFFFFF"/>
              </a:solidFill>
              <a:latin typeface="Cyrillic Bodoni Condensed"/>
              <a:ea typeface="Cyrillic Bodoni Condensed"/>
              <a:cs typeface="Cyrillic Bodoni Condensed"/>
              <a:sym typeface="Cyrillic Bodoni Condensed"/>
            </a:endParaRPr>
          </a:p>
          <a:p>
            <a:pPr algn="ctr">
              <a:lnSpc>
                <a:spcPts val="5228"/>
              </a:lnSpc>
              <a:spcBef>
                <a:spcPct val="0"/>
              </a:spcBef>
            </a:pPr>
            <a:r>
              <a:rPr lang="en-US" sz="4668">
                <a:solidFill>
                  <a:srgbClr val="FFFFFF"/>
                </a:solidFill>
                <a:latin typeface="Cyrillic Bodoni Condensed"/>
                <a:ea typeface="Cyrillic Bodoni Condensed"/>
                <a:cs typeface="Cyrillic Bodoni Condensed"/>
                <a:sym typeface="Cyrillic Bodoni Condensed"/>
              </a:rPr>
              <a:t>Our actions drive climate change and have other detrimental impacts on the environment.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9031062" y="1358891"/>
            <a:ext cx="6865504" cy="3784609"/>
          </a:xfrm>
          <a:custGeom>
            <a:avLst/>
            <a:gdLst/>
            <a:ahLst/>
            <a:cxnLst/>
            <a:rect l="l" t="t" r="r" b="b"/>
            <a:pathLst>
              <a:path w="6865504" h="3784609">
                <a:moveTo>
                  <a:pt x="0" y="0"/>
                </a:moveTo>
                <a:lnTo>
                  <a:pt x="6865504" y="0"/>
                </a:lnTo>
                <a:lnTo>
                  <a:pt x="6865504" y="3784609"/>
                </a:lnTo>
                <a:lnTo>
                  <a:pt x="0" y="378460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22475" y="2792635"/>
            <a:ext cx="20907074" cy="7840153"/>
          </a:xfrm>
          <a:custGeom>
            <a:avLst/>
            <a:gdLst/>
            <a:ahLst/>
            <a:cxnLst/>
            <a:rect l="l" t="t" r="r" b="b"/>
            <a:pathLst>
              <a:path w="20907074" h="7840153">
                <a:moveTo>
                  <a:pt x="0" y="0"/>
                </a:moveTo>
                <a:lnTo>
                  <a:pt x="20907074" y="0"/>
                </a:lnTo>
                <a:lnTo>
                  <a:pt x="20907074" y="7840153"/>
                </a:lnTo>
                <a:lnTo>
                  <a:pt x="0" y="784015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651624" y="6893977"/>
            <a:ext cx="21265156" cy="8133922"/>
          </a:xfrm>
          <a:custGeom>
            <a:avLst/>
            <a:gdLst/>
            <a:ahLst/>
            <a:cxnLst/>
            <a:rect l="l" t="t" r="r" b="b"/>
            <a:pathLst>
              <a:path w="21265156" h="8133922">
                <a:moveTo>
                  <a:pt x="0" y="0"/>
                </a:moveTo>
                <a:lnTo>
                  <a:pt x="21265157" y="0"/>
                </a:lnTo>
                <a:lnTo>
                  <a:pt x="21265157" y="8133923"/>
                </a:lnTo>
                <a:lnTo>
                  <a:pt x="0" y="81339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9321657" y="1252483"/>
            <a:ext cx="10775254" cy="8229600"/>
          </a:xfrm>
          <a:custGeom>
            <a:avLst/>
            <a:gdLst/>
            <a:ahLst/>
            <a:cxnLst/>
            <a:rect l="l" t="t" r="r" b="b"/>
            <a:pathLst>
              <a:path w="10775254" h="8229600">
                <a:moveTo>
                  <a:pt x="0" y="0"/>
                </a:moveTo>
                <a:lnTo>
                  <a:pt x="10775253" y="0"/>
                </a:lnTo>
                <a:lnTo>
                  <a:pt x="10775253" y="8229600"/>
                </a:lnTo>
                <a:lnTo>
                  <a:pt x="0" y="8229600"/>
                </a:lnTo>
                <a:lnTo>
                  <a:pt x="0" y="0"/>
                </a:lnTo>
                <a:close/>
              </a:path>
            </a:pathLst>
          </a:custGeom>
          <a:blipFill>
            <a:blip r:embed="rId6"/>
            <a:stretch>
              <a:fillRect/>
            </a:stretch>
          </a:blipFill>
        </p:spPr>
        <p:txBody>
          <a:bodyPr/>
          <a:lstStyle/>
          <a:p>
            <a:endParaRPr lang="en-US"/>
          </a:p>
        </p:txBody>
      </p:sp>
      <p:sp>
        <p:nvSpPr>
          <p:cNvPr id="6" name="Freeform 6"/>
          <p:cNvSpPr/>
          <p:nvPr/>
        </p:nvSpPr>
        <p:spPr>
          <a:xfrm>
            <a:off x="389391" y="5622577"/>
            <a:ext cx="5911441" cy="4138009"/>
          </a:xfrm>
          <a:custGeom>
            <a:avLst/>
            <a:gdLst/>
            <a:ahLst/>
            <a:cxnLst/>
            <a:rect l="l" t="t" r="r" b="b"/>
            <a:pathLst>
              <a:path w="5911441" h="4138009">
                <a:moveTo>
                  <a:pt x="0" y="0"/>
                </a:moveTo>
                <a:lnTo>
                  <a:pt x="5911441" y="0"/>
                </a:lnTo>
                <a:lnTo>
                  <a:pt x="5911441" y="4138009"/>
                </a:lnTo>
                <a:lnTo>
                  <a:pt x="0" y="4138009"/>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1877728" y="2949"/>
            <a:ext cx="8023221" cy="3041739"/>
          </a:xfrm>
          <a:prstGeom prst="rect">
            <a:avLst/>
          </a:prstGeom>
        </p:spPr>
        <p:txBody>
          <a:bodyPr lIns="0" tIns="0" rIns="0" bIns="0" rtlCol="0" anchor="t">
            <a:spAutoFit/>
          </a:bodyPr>
          <a:lstStyle/>
          <a:p>
            <a:pPr algn="ctr">
              <a:lnSpc>
                <a:spcPts val="12212"/>
              </a:lnSpc>
              <a:spcBef>
                <a:spcPct val="0"/>
              </a:spcBef>
            </a:pPr>
            <a:r>
              <a:rPr lang="en-US" sz="8723">
                <a:solidFill>
                  <a:srgbClr val="FFFFFF"/>
                </a:solidFill>
                <a:latin typeface="Cyrillic Bodoni Condensed"/>
                <a:ea typeface="Cyrillic Bodoni Condensed"/>
                <a:cs typeface="Cyrillic Bodoni Condensed"/>
                <a:sym typeface="Cyrillic Bodoni Condensed"/>
              </a:rPr>
              <a:t>Industrialization and Urbanization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313067" y="3357567"/>
            <a:ext cx="6021107" cy="2459236"/>
            <a:chOff x="0" y="0"/>
            <a:chExt cx="1585806" cy="647700"/>
          </a:xfrm>
        </p:grpSpPr>
        <p:sp>
          <p:nvSpPr>
            <p:cNvPr id="3" name="Freeform 3"/>
            <p:cNvSpPr/>
            <p:nvPr/>
          </p:nvSpPr>
          <p:spPr>
            <a:xfrm>
              <a:off x="0" y="0"/>
              <a:ext cx="1585806" cy="647700"/>
            </a:xfrm>
            <a:custGeom>
              <a:avLst/>
              <a:gdLst/>
              <a:ahLst/>
              <a:cxnLst/>
              <a:rect l="l" t="t" r="r" b="b"/>
              <a:pathLst>
                <a:path w="1585806" h="647700">
                  <a:moveTo>
                    <a:pt x="1290208" y="0"/>
                  </a:moveTo>
                  <a:lnTo>
                    <a:pt x="282407" y="0"/>
                  </a:lnTo>
                  <a:cubicBezTo>
                    <a:pt x="126426" y="0"/>
                    <a:pt x="0" y="123512"/>
                    <a:pt x="0" y="241300"/>
                  </a:cubicBezTo>
                  <a:cubicBezTo>
                    <a:pt x="0" y="322669"/>
                    <a:pt x="66279" y="417810"/>
                    <a:pt x="162037" y="461951"/>
                  </a:cubicBezTo>
                  <a:lnTo>
                    <a:pt x="162037" y="647700"/>
                  </a:lnTo>
                  <a:lnTo>
                    <a:pt x="353844" y="488232"/>
                  </a:lnTo>
                  <a:lnTo>
                    <a:pt x="1290208" y="488232"/>
                  </a:lnTo>
                  <a:cubicBezTo>
                    <a:pt x="1459369" y="488232"/>
                    <a:pt x="1585806" y="364720"/>
                    <a:pt x="1585806" y="241300"/>
                  </a:cubicBezTo>
                  <a:cubicBezTo>
                    <a:pt x="1585817" y="123512"/>
                    <a:pt x="1459369" y="0"/>
                    <a:pt x="1290208" y="0"/>
                  </a:cubicBezTo>
                  <a:close/>
                </a:path>
              </a:pathLst>
            </a:custGeom>
            <a:solidFill>
              <a:srgbClr val="35ADE6"/>
            </a:solidFill>
          </p:spPr>
          <p:txBody>
            <a:bodyPr/>
            <a:lstStyle/>
            <a:p>
              <a:endParaRPr lang="en-US"/>
            </a:p>
          </p:txBody>
        </p:sp>
        <p:sp>
          <p:nvSpPr>
            <p:cNvPr id="4" name="TextBox 4"/>
            <p:cNvSpPr txBox="1"/>
            <p:nvPr/>
          </p:nvSpPr>
          <p:spPr>
            <a:xfrm>
              <a:off x="0" y="-9525"/>
              <a:ext cx="1585806" cy="46672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895944" y="5322132"/>
            <a:ext cx="6172856" cy="2592343"/>
            <a:chOff x="0" y="0"/>
            <a:chExt cx="817787" cy="343437"/>
          </a:xfrm>
        </p:grpSpPr>
        <p:sp>
          <p:nvSpPr>
            <p:cNvPr id="6" name="Freeform 6"/>
            <p:cNvSpPr/>
            <p:nvPr/>
          </p:nvSpPr>
          <p:spPr>
            <a:xfrm>
              <a:off x="0" y="0"/>
              <a:ext cx="817480" cy="343437"/>
            </a:xfrm>
            <a:custGeom>
              <a:avLst/>
              <a:gdLst/>
              <a:ahLst/>
              <a:cxnLst/>
              <a:rect l="l" t="t" r="r" b="b"/>
              <a:pathLst>
                <a:path w="817480" h="343437">
                  <a:moveTo>
                    <a:pt x="443156" y="0"/>
                  </a:moveTo>
                  <a:cubicBezTo>
                    <a:pt x="498339" y="0"/>
                    <a:pt x="538861" y="19900"/>
                    <a:pt x="566571" y="42906"/>
                  </a:cubicBezTo>
                  <a:cubicBezTo>
                    <a:pt x="616854" y="35818"/>
                    <a:pt x="659031" y="38267"/>
                    <a:pt x="692908" y="55902"/>
                  </a:cubicBezTo>
                  <a:cubicBezTo>
                    <a:pt x="720634" y="70337"/>
                    <a:pt x="732843" y="90909"/>
                    <a:pt x="729772" y="111774"/>
                  </a:cubicBezTo>
                  <a:cubicBezTo>
                    <a:pt x="792888" y="130733"/>
                    <a:pt x="828276" y="166206"/>
                    <a:pt x="814537" y="200268"/>
                  </a:cubicBezTo>
                  <a:cubicBezTo>
                    <a:pt x="798145" y="238249"/>
                    <a:pt x="716121" y="262662"/>
                    <a:pt x="641960" y="256528"/>
                  </a:cubicBezTo>
                  <a:cubicBezTo>
                    <a:pt x="620781" y="279088"/>
                    <a:pt x="582648" y="296812"/>
                    <a:pt x="534305" y="303507"/>
                  </a:cubicBezTo>
                  <a:cubicBezTo>
                    <a:pt x="469821" y="312436"/>
                    <a:pt x="405130" y="299287"/>
                    <a:pt x="366672" y="272789"/>
                  </a:cubicBezTo>
                  <a:lnTo>
                    <a:pt x="155987" y="343437"/>
                  </a:lnTo>
                  <a:cubicBezTo>
                    <a:pt x="188115" y="322384"/>
                    <a:pt x="219798" y="303507"/>
                    <a:pt x="229312" y="270815"/>
                  </a:cubicBezTo>
                  <a:cubicBezTo>
                    <a:pt x="202813" y="275090"/>
                    <a:pt x="172089" y="273896"/>
                    <a:pt x="143551" y="266206"/>
                  </a:cubicBezTo>
                  <a:cubicBezTo>
                    <a:pt x="93282" y="252659"/>
                    <a:pt x="70906" y="222865"/>
                    <a:pt x="78257" y="197695"/>
                  </a:cubicBezTo>
                  <a:cubicBezTo>
                    <a:pt x="49636" y="187047"/>
                    <a:pt x="0" y="171682"/>
                    <a:pt x="0" y="135311"/>
                  </a:cubicBezTo>
                  <a:cubicBezTo>
                    <a:pt x="0" y="101588"/>
                    <a:pt x="64995" y="75699"/>
                    <a:pt x="126018" y="76384"/>
                  </a:cubicBezTo>
                  <a:cubicBezTo>
                    <a:pt x="132620" y="62569"/>
                    <a:pt x="146845" y="49859"/>
                    <a:pt x="168269" y="40426"/>
                  </a:cubicBezTo>
                  <a:cubicBezTo>
                    <a:pt x="213710" y="20424"/>
                    <a:pt x="283611" y="23879"/>
                    <a:pt x="321181" y="41196"/>
                  </a:cubicBezTo>
                  <a:cubicBezTo>
                    <a:pt x="347424" y="15920"/>
                    <a:pt x="389224" y="0"/>
                    <a:pt x="443156" y="0"/>
                  </a:cubicBezTo>
                  <a:close/>
                </a:path>
              </a:pathLst>
            </a:custGeom>
            <a:solidFill>
              <a:srgbClr val="2364B0"/>
            </a:solidFill>
          </p:spPr>
          <p:txBody>
            <a:bodyPr/>
            <a:lstStyle/>
            <a:p>
              <a:endParaRPr lang="en-US"/>
            </a:p>
          </p:txBody>
        </p:sp>
        <p:sp>
          <p:nvSpPr>
            <p:cNvPr id="7" name="TextBox 7"/>
            <p:cNvSpPr txBox="1"/>
            <p:nvPr/>
          </p:nvSpPr>
          <p:spPr>
            <a:xfrm>
              <a:off x="152469" y="3110"/>
              <a:ext cx="526710" cy="250565"/>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7090122" y="3179330"/>
            <a:ext cx="5724899" cy="2815710"/>
            <a:chOff x="0" y="0"/>
            <a:chExt cx="1507792" cy="741586"/>
          </a:xfrm>
        </p:grpSpPr>
        <p:sp>
          <p:nvSpPr>
            <p:cNvPr id="9" name="Freeform 9"/>
            <p:cNvSpPr/>
            <p:nvPr/>
          </p:nvSpPr>
          <p:spPr>
            <a:xfrm>
              <a:off x="0" y="0"/>
              <a:ext cx="1507792" cy="741586"/>
            </a:xfrm>
            <a:custGeom>
              <a:avLst/>
              <a:gdLst/>
              <a:ahLst/>
              <a:cxnLst/>
              <a:rect l="l" t="t" r="r" b="b"/>
              <a:pathLst>
                <a:path w="1507792" h="741586">
                  <a:moveTo>
                    <a:pt x="1507792" y="0"/>
                  </a:moveTo>
                  <a:lnTo>
                    <a:pt x="0" y="0"/>
                  </a:lnTo>
                  <a:lnTo>
                    <a:pt x="0" y="553626"/>
                  </a:lnTo>
                  <a:lnTo>
                    <a:pt x="157480" y="553626"/>
                  </a:lnTo>
                  <a:lnTo>
                    <a:pt x="157480" y="741586"/>
                  </a:lnTo>
                  <a:lnTo>
                    <a:pt x="463550" y="553626"/>
                  </a:lnTo>
                  <a:lnTo>
                    <a:pt x="1507792" y="553626"/>
                  </a:lnTo>
                  <a:lnTo>
                    <a:pt x="1507792" y="0"/>
                  </a:lnTo>
                  <a:close/>
                </a:path>
              </a:pathLst>
            </a:custGeom>
            <a:solidFill>
              <a:srgbClr val="5CE1E6"/>
            </a:solidFill>
          </p:spPr>
          <p:txBody>
            <a:bodyPr/>
            <a:lstStyle/>
            <a:p>
              <a:endParaRPr lang="en-US"/>
            </a:p>
          </p:txBody>
        </p:sp>
        <p:sp>
          <p:nvSpPr>
            <p:cNvPr id="10" name="TextBox 10"/>
            <p:cNvSpPr txBox="1"/>
            <p:nvPr/>
          </p:nvSpPr>
          <p:spPr>
            <a:xfrm>
              <a:off x="0" y="-47625"/>
              <a:ext cx="1507792" cy="598711"/>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9952572" y="5599640"/>
            <a:ext cx="5760566" cy="2037327"/>
            <a:chOff x="0" y="0"/>
            <a:chExt cx="1324367" cy="468386"/>
          </a:xfrm>
        </p:grpSpPr>
        <p:sp>
          <p:nvSpPr>
            <p:cNvPr id="12" name="Freeform 12"/>
            <p:cNvSpPr/>
            <p:nvPr/>
          </p:nvSpPr>
          <p:spPr>
            <a:xfrm>
              <a:off x="0" y="0"/>
              <a:ext cx="1324367" cy="468386"/>
            </a:xfrm>
            <a:custGeom>
              <a:avLst/>
              <a:gdLst/>
              <a:ahLst/>
              <a:cxnLst/>
              <a:rect l="l" t="t" r="r" b="b"/>
              <a:pathLst>
                <a:path w="1324367" h="468386">
                  <a:moveTo>
                    <a:pt x="1248167" y="0"/>
                  </a:moveTo>
                  <a:cubicBezTo>
                    <a:pt x="1286267" y="0"/>
                    <a:pt x="1324367" y="25400"/>
                    <a:pt x="1324367" y="63500"/>
                  </a:cubicBezTo>
                  <a:lnTo>
                    <a:pt x="1324367" y="265186"/>
                  </a:lnTo>
                  <a:cubicBezTo>
                    <a:pt x="1324367" y="303286"/>
                    <a:pt x="1286267" y="341386"/>
                    <a:pt x="1248167" y="341386"/>
                  </a:cubicBezTo>
                  <a:lnTo>
                    <a:pt x="266700" y="341386"/>
                  </a:lnTo>
                  <a:lnTo>
                    <a:pt x="127000" y="468386"/>
                  </a:lnTo>
                  <a:lnTo>
                    <a:pt x="127000" y="341386"/>
                  </a:lnTo>
                  <a:lnTo>
                    <a:pt x="76200" y="341386"/>
                  </a:lnTo>
                  <a:cubicBezTo>
                    <a:pt x="38100" y="341386"/>
                    <a:pt x="0" y="303286"/>
                    <a:pt x="0" y="265186"/>
                  </a:cubicBezTo>
                  <a:lnTo>
                    <a:pt x="0" y="63500"/>
                  </a:lnTo>
                  <a:cubicBezTo>
                    <a:pt x="0" y="25400"/>
                    <a:pt x="38100" y="0"/>
                    <a:pt x="76200" y="0"/>
                  </a:cubicBezTo>
                  <a:lnTo>
                    <a:pt x="1248167" y="0"/>
                  </a:lnTo>
                  <a:close/>
                </a:path>
              </a:pathLst>
            </a:custGeom>
            <a:solidFill>
              <a:srgbClr val="1800AD"/>
            </a:solidFill>
          </p:spPr>
          <p:txBody>
            <a:bodyPr/>
            <a:lstStyle/>
            <a:p>
              <a:endParaRPr lang="en-US"/>
            </a:p>
          </p:txBody>
        </p:sp>
        <p:sp>
          <p:nvSpPr>
            <p:cNvPr id="13" name="TextBox 13"/>
            <p:cNvSpPr txBox="1"/>
            <p:nvPr/>
          </p:nvSpPr>
          <p:spPr>
            <a:xfrm>
              <a:off x="63500" y="15875"/>
              <a:ext cx="1197367" cy="262011"/>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3023006" y="7103888"/>
            <a:ext cx="11367516" cy="6806300"/>
          </a:xfrm>
          <a:custGeom>
            <a:avLst/>
            <a:gdLst/>
            <a:ahLst/>
            <a:cxnLst/>
            <a:rect l="l" t="t" r="r" b="b"/>
            <a:pathLst>
              <a:path w="11367516" h="6806300">
                <a:moveTo>
                  <a:pt x="0" y="0"/>
                </a:moveTo>
                <a:lnTo>
                  <a:pt x="11367515" y="0"/>
                </a:lnTo>
                <a:lnTo>
                  <a:pt x="11367515" y="6806300"/>
                </a:lnTo>
                <a:lnTo>
                  <a:pt x="0" y="6806300"/>
                </a:lnTo>
                <a:lnTo>
                  <a:pt x="0" y="0"/>
                </a:lnTo>
                <a:close/>
              </a:path>
            </a:pathLst>
          </a:custGeom>
          <a:blipFill>
            <a:blip r:embed="rId3"/>
            <a:stretch>
              <a:fillRect/>
            </a:stretch>
          </a:blipFill>
        </p:spPr>
        <p:txBody>
          <a:bodyPr/>
          <a:lstStyle/>
          <a:p>
            <a:endParaRPr lang="en-US"/>
          </a:p>
        </p:txBody>
      </p:sp>
      <p:grpSp>
        <p:nvGrpSpPr>
          <p:cNvPr id="15" name="Group 15"/>
          <p:cNvGrpSpPr/>
          <p:nvPr/>
        </p:nvGrpSpPr>
        <p:grpSpPr>
          <a:xfrm>
            <a:off x="3613688" y="-1543050"/>
            <a:ext cx="4165044" cy="3086100"/>
            <a:chOff x="0" y="0"/>
            <a:chExt cx="1096966" cy="812800"/>
          </a:xfrm>
        </p:grpSpPr>
        <p:sp>
          <p:nvSpPr>
            <p:cNvPr id="16" name="Freeform 16"/>
            <p:cNvSpPr/>
            <p:nvPr/>
          </p:nvSpPr>
          <p:spPr>
            <a:xfrm>
              <a:off x="0" y="0"/>
              <a:ext cx="1096966" cy="812800"/>
            </a:xfrm>
            <a:custGeom>
              <a:avLst/>
              <a:gdLst/>
              <a:ahLst/>
              <a:cxnLst/>
              <a:rect l="l" t="t" r="r" b="b"/>
              <a:pathLst>
                <a:path w="1096966" h="812800">
                  <a:moveTo>
                    <a:pt x="94798" y="0"/>
                  </a:moveTo>
                  <a:lnTo>
                    <a:pt x="1002168" y="0"/>
                  </a:lnTo>
                  <a:cubicBezTo>
                    <a:pt x="1027310" y="0"/>
                    <a:pt x="1051423" y="9988"/>
                    <a:pt x="1069201" y="27766"/>
                  </a:cubicBezTo>
                  <a:cubicBezTo>
                    <a:pt x="1086979" y="45544"/>
                    <a:pt x="1096966" y="69656"/>
                    <a:pt x="1096966" y="94798"/>
                  </a:cubicBezTo>
                  <a:lnTo>
                    <a:pt x="1096966" y="718002"/>
                  </a:lnTo>
                  <a:cubicBezTo>
                    <a:pt x="1096966" y="743144"/>
                    <a:pt x="1086979" y="767256"/>
                    <a:pt x="1069201" y="785034"/>
                  </a:cubicBezTo>
                  <a:cubicBezTo>
                    <a:pt x="1051423" y="802812"/>
                    <a:pt x="1027310" y="812800"/>
                    <a:pt x="1002168" y="812800"/>
                  </a:cubicBezTo>
                  <a:lnTo>
                    <a:pt x="94798" y="812800"/>
                  </a:lnTo>
                  <a:cubicBezTo>
                    <a:pt x="69656" y="812800"/>
                    <a:pt x="45544" y="802812"/>
                    <a:pt x="27766" y="785034"/>
                  </a:cubicBezTo>
                  <a:cubicBezTo>
                    <a:pt x="9988" y="767256"/>
                    <a:pt x="0" y="743144"/>
                    <a:pt x="0" y="718002"/>
                  </a:cubicBezTo>
                  <a:lnTo>
                    <a:pt x="0" y="94798"/>
                  </a:lnTo>
                  <a:cubicBezTo>
                    <a:pt x="0" y="69656"/>
                    <a:pt x="9988" y="45544"/>
                    <a:pt x="27766" y="27766"/>
                  </a:cubicBezTo>
                  <a:cubicBezTo>
                    <a:pt x="45544" y="9988"/>
                    <a:pt x="69656" y="0"/>
                    <a:pt x="94798" y="0"/>
                  </a:cubicBezTo>
                  <a:close/>
                </a:path>
              </a:pathLst>
            </a:custGeom>
            <a:solidFill>
              <a:srgbClr val="00004B"/>
            </a:solidFill>
          </p:spPr>
          <p:txBody>
            <a:bodyPr/>
            <a:lstStyle/>
            <a:p>
              <a:endParaRPr lang="en-US"/>
            </a:p>
          </p:txBody>
        </p:sp>
        <p:sp>
          <p:nvSpPr>
            <p:cNvPr id="17" name="TextBox 17"/>
            <p:cNvSpPr txBox="1"/>
            <p:nvPr/>
          </p:nvSpPr>
          <p:spPr>
            <a:xfrm>
              <a:off x="0" y="-47625"/>
              <a:ext cx="1096966" cy="860425"/>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13472094" y="1975584"/>
            <a:ext cx="4482087" cy="3383976"/>
          </a:xfrm>
          <a:custGeom>
            <a:avLst/>
            <a:gdLst/>
            <a:ahLst/>
            <a:cxnLst/>
            <a:rect l="l" t="t" r="r" b="b"/>
            <a:pathLst>
              <a:path w="4482087" h="3383976">
                <a:moveTo>
                  <a:pt x="0" y="0"/>
                </a:moveTo>
                <a:lnTo>
                  <a:pt x="4482087" y="0"/>
                </a:lnTo>
                <a:lnTo>
                  <a:pt x="4482087" y="3383976"/>
                </a:lnTo>
                <a:lnTo>
                  <a:pt x="0" y="33839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9" name="TextBox 19"/>
          <p:cNvSpPr txBox="1"/>
          <p:nvPr/>
        </p:nvSpPr>
        <p:spPr>
          <a:xfrm>
            <a:off x="-669689" y="-180975"/>
            <a:ext cx="12731798" cy="3222626"/>
          </a:xfrm>
          <a:prstGeom prst="rect">
            <a:avLst/>
          </a:prstGeom>
        </p:spPr>
        <p:txBody>
          <a:bodyPr lIns="0" tIns="0" rIns="0" bIns="0" rtlCol="0" anchor="t">
            <a:spAutoFit/>
          </a:bodyPr>
          <a:lstStyle/>
          <a:p>
            <a:pPr algn="ctr">
              <a:lnSpc>
                <a:spcPts val="13999"/>
              </a:lnSpc>
            </a:pPr>
            <a:r>
              <a:rPr lang="en-US" sz="9999">
                <a:solidFill>
                  <a:srgbClr val="FFFFFF"/>
                </a:solidFill>
                <a:latin typeface="Cyrillic Bodoni Condensed"/>
                <a:ea typeface="Cyrillic Bodoni Condensed"/>
                <a:cs typeface="Cyrillic Bodoni Condensed"/>
                <a:sym typeface="Cyrillic Bodoni Condensed"/>
              </a:rPr>
              <a:t>Check in!</a:t>
            </a:r>
          </a:p>
          <a:p>
            <a:pPr algn="ctr">
              <a:lnSpc>
                <a:spcPts val="11899"/>
              </a:lnSpc>
              <a:spcBef>
                <a:spcPct val="0"/>
              </a:spcBef>
            </a:pPr>
            <a:r>
              <a:rPr lang="en-US" sz="8499">
                <a:solidFill>
                  <a:srgbClr val="FFFFFF"/>
                </a:solidFill>
                <a:latin typeface="Cyrillic Bodoni Condensed"/>
                <a:ea typeface="Cyrillic Bodoni Condensed"/>
                <a:cs typeface="Cyrillic Bodoni Condensed"/>
                <a:sym typeface="Cyrillic Bodoni Condensed"/>
              </a:rPr>
              <a:t> What have we learned so far?</a:t>
            </a:r>
          </a:p>
        </p:txBody>
      </p:sp>
      <p:sp>
        <p:nvSpPr>
          <p:cNvPr id="20" name="TextBox 20"/>
          <p:cNvSpPr txBox="1"/>
          <p:nvPr/>
        </p:nvSpPr>
        <p:spPr>
          <a:xfrm>
            <a:off x="951031" y="3524697"/>
            <a:ext cx="4745179" cy="1261762"/>
          </a:xfrm>
          <a:prstGeom prst="rect">
            <a:avLst/>
          </a:prstGeom>
        </p:spPr>
        <p:txBody>
          <a:bodyPr lIns="0" tIns="0" rIns="0" bIns="0" rtlCol="0" anchor="t">
            <a:spAutoFit/>
          </a:bodyPr>
          <a:lstStyle/>
          <a:p>
            <a:pPr algn="ctr">
              <a:lnSpc>
                <a:spcPts val="10321"/>
              </a:lnSpc>
              <a:spcBef>
                <a:spcPct val="0"/>
              </a:spcBef>
            </a:pPr>
            <a:r>
              <a:rPr lang="en-US" sz="7372">
                <a:solidFill>
                  <a:srgbClr val="FFFFFF"/>
                </a:solidFill>
                <a:latin typeface="Cyrillic Bodoni Condensed"/>
                <a:ea typeface="Cyrillic Bodoni Condensed"/>
                <a:cs typeface="Cyrillic Bodoni Condensed"/>
                <a:sym typeface="Cyrillic Bodoni Condensed"/>
              </a:rPr>
              <a:t>Bioaccumulation</a:t>
            </a:r>
          </a:p>
        </p:txBody>
      </p:sp>
      <p:sp>
        <p:nvSpPr>
          <p:cNvPr id="21" name="TextBox 21"/>
          <p:cNvSpPr txBox="1"/>
          <p:nvPr/>
        </p:nvSpPr>
        <p:spPr>
          <a:xfrm>
            <a:off x="2609782" y="5850935"/>
            <a:ext cx="4745179" cy="1094995"/>
          </a:xfrm>
          <a:prstGeom prst="rect">
            <a:avLst/>
          </a:prstGeom>
        </p:spPr>
        <p:txBody>
          <a:bodyPr lIns="0" tIns="0" rIns="0" bIns="0" rtlCol="0" anchor="t">
            <a:spAutoFit/>
          </a:bodyPr>
          <a:lstStyle/>
          <a:p>
            <a:pPr algn="ctr">
              <a:lnSpc>
                <a:spcPts val="8945"/>
              </a:lnSpc>
              <a:spcBef>
                <a:spcPct val="0"/>
              </a:spcBef>
            </a:pPr>
            <a:r>
              <a:rPr lang="en-US" sz="6389">
                <a:solidFill>
                  <a:srgbClr val="FFFFFF"/>
                </a:solidFill>
                <a:latin typeface="Cyrillic Bodoni Condensed"/>
                <a:ea typeface="Cyrillic Bodoni Condensed"/>
                <a:cs typeface="Cyrillic Bodoni Condensed"/>
                <a:sym typeface="Cyrillic Bodoni Condensed"/>
              </a:rPr>
              <a:t>Biomagnification</a:t>
            </a:r>
          </a:p>
        </p:txBody>
      </p:sp>
      <p:sp>
        <p:nvSpPr>
          <p:cNvPr id="22" name="TextBox 22"/>
          <p:cNvSpPr txBox="1"/>
          <p:nvPr/>
        </p:nvSpPr>
        <p:spPr>
          <a:xfrm>
            <a:off x="7296936" y="3050868"/>
            <a:ext cx="5311271" cy="2228470"/>
          </a:xfrm>
          <a:prstGeom prst="rect">
            <a:avLst/>
          </a:prstGeom>
        </p:spPr>
        <p:txBody>
          <a:bodyPr lIns="0" tIns="0" rIns="0" bIns="0" rtlCol="0" anchor="t">
            <a:spAutoFit/>
          </a:bodyPr>
          <a:lstStyle/>
          <a:p>
            <a:pPr algn="ctr">
              <a:lnSpc>
                <a:spcPts val="8945"/>
              </a:lnSpc>
              <a:spcBef>
                <a:spcPct val="0"/>
              </a:spcBef>
            </a:pPr>
            <a:r>
              <a:rPr lang="en-US" sz="6389">
                <a:solidFill>
                  <a:srgbClr val="FFFFFF"/>
                </a:solidFill>
                <a:latin typeface="Cyrillic Bodoni Condensed"/>
                <a:ea typeface="Cyrillic Bodoni Condensed"/>
                <a:cs typeface="Cyrillic Bodoni Condensed"/>
                <a:sym typeface="Cyrillic Bodoni Condensed"/>
              </a:rPr>
              <a:t>Trophic Transfer / Levels</a:t>
            </a:r>
          </a:p>
        </p:txBody>
      </p:sp>
      <p:sp>
        <p:nvSpPr>
          <p:cNvPr id="23" name="TextBox 23"/>
          <p:cNvSpPr txBox="1"/>
          <p:nvPr/>
        </p:nvSpPr>
        <p:spPr>
          <a:xfrm>
            <a:off x="9549137" y="5692978"/>
            <a:ext cx="6531769" cy="1094995"/>
          </a:xfrm>
          <a:prstGeom prst="rect">
            <a:avLst/>
          </a:prstGeom>
        </p:spPr>
        <p:txBody>
          <a:bodyPr lIns="0" tIns="0" rIns="0" bIns="0" rtlCol="0" anchor="t">
            <a:spAutoFit/>
          </a:bodyPr>
          <a:lstStyle/>
          <a:p>
            <a:pPr algn="ctr">
              <a:lnSpc>
                <a:spcPts val="8945"/>
              </a:lnSpc>
              <a:spcBef>
                <a:spcPct val="0"/>
              </a:spcBef>
            </a:pPr>
            <a:r>
              <a:rPr lang="en-US" sz="6389">
                <a:solidFill>
                  <a:srgbClr val="FFFFFF"/>
                </a:solidFill>
                <a:latin typeface="Cyrillic Bodoni Condensed"/>
                <a:ea typeface="Cyrillic Bodoni Condensed"/>
                <a:cs typeface="Cyrillic Bodoni Condensed"/>
                <a:sym typeface="Cyrillic Bodoni Condensed"/>
              </a:rPr>
              <a:t>Industrial Pollution</a:t>
            </a:r>
          </a:p>
        </p:txBody>
      </p:sp>
      <p:sp>
        <p:nvSpPr>
          <p:cNvPr id="24" name="TextBox 24"/>
          <p:cNvSpPr txBox="1"/>
          <p:nvPr/>
        </p:nvSpPr>
        <p:spPr>
          <a:xfrm>
            <a:off x="13472094" y="2908301"/>
            <a:ext cx="4797719" cy="1163514"/>
          </a:xfrm>
          <a:prstGeom prst="rect">
            <a:avLst/>
          </a:prstGeom>
        </p:spPr>
        <p:txBody>
          <a:bodyPr lIns="0" tIns="0" rIns="0" bIns="0" rtlCol="0" anchor="t">
            <a:spAutoFit/>
          </a:bodyPr>
          <a:lstStyle/>
          <a:p>
            <a:pPr algn="ctr">
              <a:lnSpc>
                <a:spcPts val="9610"/>
              </a:lnSpc>
              <a:spcBef>
                <a:spcPct val="0"/>
              </a:spcBef>
            </a:pPr>
            <a:r>
              <a:rPr lang="en-US" sz="6864">
                <a:solidFill>
                  <a:srgbClr val="FFFFFF"/>
                </a:solidFill>
                <a:latin typeface="Cyrillic Bodoni Condensed"/>
                <a:ea typeface="Cyrillic Bodoni Condensed"/>
                <a:cs typeface="Cyrillic Bodoni Condensed"/>
                <a:sym typeface="Cyrillic Bodoni Condensed"/>
              </a:rPr>
              <a:t>Anthropogenic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126307" y="-1051252"/>
            <a:ext cx="12347016" cy="2604098"/>
          </a:xfrm>
          <a:custGeom>
            <a:avLst/>
            <a:gdLst/>
            <a:ahLst/>
            <a:cxnLst/>
            <a:rect l="l" t="t" r="r" b="b"/>
            <a:pathLst>
              <a:path w="12347016" h="2604098">
                <a:moveTo>
                  <a:pt x="0" y="0"/>
                </a:moveTo>
                <a:lnTo>
                  <a:pt x="12347016" y="0"/>
                </a:lnTo>
                <a:lnTo>
                  <a:pt x="12347016" y="2604098"/>
                </a:lnTo>
                <a:lnTo>
                  <a:pt x="0" y="26040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551872" y="1675723"/>
            <a:ext cx="10580689" cy="1633126"/>
            <a:chOff x="0" y="0"/>
            <a:chExt cx="2786684" cy="430124"/>
          </a:xfrm>
        </p:grpSpPr>
        <p:sp>
          <p:nvSpPr>
            <p:cNvPr id="4" name="Freeform 4"/>
            <p:cNvSpPr/>
            <p:nvPr/>
          </p:nvSpPr>
          <p:spPr>
            <a:xfrm>
              <a:off x="0" y="0"/>
              <a:ext cx="2786684" cy="430124"/>
            </a:xfrm>
            <a:custGeom>
              <a:avLst/>
              <a:gdLst/>
              <a:ahLst/>
              <a:cxnLst/>
              <a:rect l="l" t="t" r="r" b="b"/>
              <a:pathLst>
                <a:path w="2786684" h="430124">
                  <a:moveTo>
                    <a:pt x="37317" y="0"/>
                  </a:moveTo>
                  <a:lnTo>
                    <a:pt x="2749367" y="0"/>
                  </a:lnTo>
                  <a:cubicBezTo>
                    <a:pt x="2769976" y="0"/>
                    <a:pt x="2786684" y="16707"/>
                    <a:pt x="2786684" y="37317"/>
                  </a:cubicBezTo>
                  <a:lnTo>
                    <a:pt x="2786684" y="392807"/>
                  </a:lnTo>
                  <a:cubicBezTo>
                    <a:pt x="2786684" y="413416"/>
                    <a:pt x="2769976" y="430124"/>
                    <a:pt x="2749367" y="430124"/>
                  </a:cubicBezTo>
                  <a:lnTo>
                    <a:pt x="37317" y="430124"/>
                  </a:lnTo>
                  <a:cubicBezTo>
                    <a:pt x="16707" y="430124"/>
                    <a:pt x="0" y="413416"/>
                    <a:pt x="0" y="392807"/>
                  </a:cubicBezTo>
                  <a:lnTo>
                    <a:pt x="0" y="37317"/>
                  </a:lnTo>
                  <a:cubicBezTo>
                    <a:pt x="0" y="16707"/>
                    <a:pt x="16707" y="0"/>
                    <a:pt x="37317" y="0"/>
                  </a:cubicBezTo>
                  <a:close/>
                </a:path>
              </a:pathLst>
            </a:custGeom>
            <a:solidFill>
              <a:srgbClr val="00004B"/>
            </a:solidFill>
          </p:spPr>
          <p:txBody>
            <a:bodyPr/>
            <a:lstStyle/>
            <a:p>
              <a:endParaRPr lang="en-US"/>
            </a:p>
          </p:txBody>
        </p:sp>
        <p:sp>
          <p:nvSpPr>
            <p:cNvPr id="5" name="TextBox 5"/>
            <p:cNvSpPr txBox="1"/>
            <p:nvPr/>
          </p:nvSpPr>
          <p:spPr>
            <a:xfrm>
              <a:off x="0" y="-47625"/>
              <a:ext cx="2786684" cy="477749"/>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551872" y="3518399"/>
            <a:ext cx="8592128" cy="6463995"/>
            <a:chOff x="0" y="0"/>
            <a:chExt cx="2262947" cy="1702451"/>
          </a:xfrm>
        </p:grpSpPr>
        <p:sp>
          <p:nvSpPr>
            <p:cNvPr id="7" name="Freeform 7"/>
            <p:cNvSpPr/>
            <p:nvPr/>
          </p:nvSpPr>
          <p:spPr>
            <a:xfrm>
              <a:off x="0" y="0"/>
              <a:ext cx="2262947" cy="1702451"/>
            </a:xfrm>
            <a:custGeom>
              <a:avLst/>
              <a:gdLst/>
              <a:ahLst/>
              <a:cxnLst/>
              <a:rect l="l" t="t" r="r" b="b"/>
              <a:pathLst>
                <a:path w="2262947" h="1702451">
                  <a:moveTo>
                    <a:pt x="45953" y="0"/>
                  </a:moveTo>
                  <a:lnTo>
                    <a:pt x="2216994" y="0"/>
                  </a:lnTo>
                  <a:cubicBezTo>
                    <a:pt x="2242373" y="0"/>
                    <a:pt x="2262947" y="20574"/>
                    <a:pt x="2262947" y="45953"/>
                  </a:cubicBezTo>
                  <a:lnTo>
                    <a:pt x="2262947" y="1656498"/>
                  </a:lnTo>
                  <a:cubicBezTo>
                    <a:pt x="2262947" y="1668686"/>
                    <a:pt x="2258106" y="1680374"/>
                    <a:pt x="2249488" y="1688992"/>
                  </a:cubicBezTo>
                  <a:cubicBezTo>
                    <a:pt x="2240870" y="1697610"/>
                    <a:pt x="2229181" y="1702451"/>
                    <a:pt x="2216994" y="1702451"/>
                  </a:cubicBezTo>
                  <a:lnTo>
                    <a:pt x="45953" y="1702451"/>
                  </a:lnTo>
                  <a:cubicBezTo>
                    <a:pt x="33766" y="1702451"/>
                    <a:pt x="22077" y="1697610"/>
                    <a:pt x="13459" y="1688992"/>
                  </a:cubicBezTo>
                  <a:cubicBezTo>
                    <a:pt x="4842" y="1680374"/>
                    <a:pt x="0" y="1668686"/>
                    <a:pt x="0" y="1656498"/>
                  </a:cubicBezTo>
                  <a:lnTo>
                    <a:pt x="0" y="45953"/>
                  </a:lnTo>
                  <a:cubicBezTo>
                    <a:pt x="0" y="33766"/>
                    <a:pt x="4842" y="22077"/>
                    <a:pt x="13459" y="13459"/>
                  </a:cubicBezTo>
                  <a:cubicBezTo>
                    <a:pt x="22077" y="4842"/>
                    <a:pt x="33766" y="0"/>
                    <a:pt x="45953" y="0"/>
                  </a:cubicBezTo>
                  <a:close/>
                </a:path>
              </a:pathLst>
            </a:custGeom>
            <a:solidFill>
              <a:srgbClr val="00004B"/>
            </a:solidFill>
          </p:spPr>
          <p:txBody>
            <a:bodyPr/>
            <a:lstStyle/>
            <a:p>
              <a:endParaRPr lang="en-US"/>
            </a:p>
          </p:txBody>
        </p:sp>
        <p:sp>
          <p:nvSpPr>
            <p:cNvPr id="8" name="TextBox 8"/>
            <p:cNvSpPr txBox="1"/>
            <p:nvPr/>
          </p:nvSpPr>
          <p:spPr>
            <a:xfrm>
              <a:off x="0" y="-47625"/>
              <a:ext cx="2262947" cy="1750076"/>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0763998" y="2992936"/>
            <a:ext cx="6824253" cy="6989458"/>
          </a:xfrm>
          <a:custGeom>
            <a:avLst/>
            <a:gdLst/>
            <a:ahLst/>
            <a:cxnLst/>
            <a:rect l="l" t="t" r="r" b="b"/>
            <a:pathLst>
              <a:path w="6824253" h="6989458">
                <a:moveTo>
                  <a:pt x="0" y="0"/>
                </a:moveTo>
                <a:lnTo>
                  <a:pt x="6824252" y="0"/>
                </a:lnTo>
                <a:lnTo>
                  <a:pt x="6824252" y="6989459"/>
                </a:lnTo>
                <a:lnTo>
                  <a:pt x="0" y="6989459"/>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0" y="98397"/>
            <a:ext cx="12473323" cy="1372127"/>
          </a:xfrm>
          <a:prstGeom prst="rect">
            <a:avLst/>
          </a:prstGeom>
        </p:spPr>
        <p:txBody>
          <a:bodyPr lIns="0" tIns="0" rIns="0" bIns="0" rtlCol="0" anchor="t">
            <a:spAutoFit/>
          </a:bodyPr>
          <a:lstStyle/>
          <a:p>
            <a:pPr algn="ctr">
              <a:lnSpc>
                <a:spcPts val="11379"/>
              </a:lnSpc>
              <a:spcBef>
                <a:spcPct val="0"/>
              </a:spcBef>
            </a:pPr>
            <a:r>
              <a:rPr lang="en-US" sz="8128">
                <a:solidFill>
                  <a:srgbClr val="FFFFFF"/>
                </a:solidFill>
                <a:latin typeface="Cyrillic Bodoni Condensed"/>
                <a:ea typeface="Cyrillic Bodoni Condensed"/>
                <a:cs typeface="Cyrillic Bodoni Condensed"/>
                <a:sym typeface="Cyrillic Bodoni Condensed"/>
              </a:rPr>
              <a:t>Mercury Poisoning Health Impacts</a:t>
            </a:r>
          </a:p>
        </p:txBody>
      </p:sp>
      <p:sp>
        <p:nvSpPr>
          <p:cNvPr id="11" name="TextBox 11"/>
          <p:cNvSpPr txBox="1"/>
          <p:nvPr/>
        </p:nvSpPr>
        <p:spPr>
          <a:xfrm>
            <a:off x="551872" y="3569372"/>
            <a:ext cx="8567847" cy="6381750"/>
          </a:xfrm>
          <a:prstGeom prst="rect">
            <a:avLst/>
          </a:prstGeom>
        </p:spPr>
        <p:txBody>
          <a:bodyPr lIns="0" tIns="0" rIns="0" bIns="0" rtlCol="0" anchor="t">
            <a:spAutoFit/>
          </a:bodyPr>
          <a:lstStyle/>
          <a:p>
            <a:pPr algn="ctr">
              <a:lnSpc>
                <a:spcPts val="6300"/>
              </a:lnSpc>
            </a:pPr>
            <a:r>
              <a:rPr lang="en-US" sz="4500">
                <a:solidFill>
                  <a:srgbClr val="FFFFFF"/>
                </a:solidFill>
                <a:latin typeface="Cyrillic Bodoni Condensed"/>
                <a:ea typeface="Cyrillic Bodoni Condensed"/>
                <a:cs typeface="Cyrillic Bodoni Condensed"/>
                <a:sym typeface="Cyrillic Bodoni Condensed"/>
              </a:rPr>
              <a:t>Some symptoms experienced by the people of Grassy Narrows:</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Cognitive delays and memory loss</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Anxiety </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Insomnia</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Numbness in fingers and toes</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Harsh headaches</a:t>
            </a:r>
          </a:p>
          <a:p>
            <a:pPr marL="971552" lvl="1" indent="-485776" algn="l">
              <a:lnSpc>
                <a:spcPts val="6300"/>
              </a:lnSpc>
              <a:buFont typeface="Arial"/>
              <a:buChar char="•"/>
            </a:pPr>
            <a:r>
              <a:rPr lang="en-US" sz="4500">
                <a:solidFill>
                  <a:srgbClr val="FFFFFF"/>
                </a:solidFill>
                <a:latin typeface="Cyrillic Bodoni Condensed"/>
                <a:ea typeface="Cyrillic Bodoni Condensed"/>
                <a:cs typeface="Cyrillic Bodoni Condensed"/>
                <a:sym typeface="Cyrillic Bodoni Condensed"/>
              </a:rPr>
              <a:t>Tremors </a:t>
            </a:r>
          </a:p>
        </p:txBody>
      </p:sp>
      <p:sp>
        <p:nvSpPr>
          <p:cNvPr id="12" name="TextBox 12"/>
          <p:cNvSpPr txBox="1"/>
          <p:nvPr/>
        </p:nvSpPr>
        <p:spPr>
          <a:xfrm>
            <a:off x="551872" y="1737224"/>
            <a:ext cx="10406332" cy="1571625"/>
          </a:xfrm>
          <a:prstGeom prst="rect">
            <a:avLst/>
          </a:prstGeom>
        </p:spPr>
        <p:txBody>
          <a:bodyPr lIns="0" tIns="0" rIns="0" bIns="0" rtlCol="0" anchor="t">
            <a:spAutoFit/>
          </a:bodyPr>
          <a:lstStyle/>
          <a:p>
            <a:pPr algn="ctr">
              <a:lnSpc>
                <a:spcPts val="6299"/>
              </a:lnSpc>
              <a:spcBef>
                <a:spcPct val="0"/>
              </a:spcBef>
            </a:pPr>
            <a:r>
              <a:rPr lang="en-US" sz="4500" dirty="0" err="1">
                <a:solidFill>
                  <a:srgbClr val="FEFEFE"/>
                </a:solidFill>
                <a:latin typeface="Cyrillic Bodoni Condensed"/>
                <a:ea typeface="Cyrillic Bodoni Condensed"/>
                <a:cs typeface="Cyrillic Bodoni Condensed"/>
                <a:sym typeface="Cyrillic Bodoni Condensed"/>
              </a:rPr>
              <a:t>Minimata</a:t>
            </a:r>
            <a:r>
              <a:rPr lang="en-US" sz="4500" dirty="0">
                <a:solidFill>
                  <a:srgbClr val="FEFEFE"/>
                </a:solidFill>
                <a:latin typeface="Cyrillic Bodoni Condensed"/>
                <a:ea typeface="Cyrillic Bodoni Condensed"/>
                <a:cs typeface="Cyrillic Bodoni Condensed"/>
                <a:sym typeface="Cyrillic Bodoni Condensed"/>
              </a:rPr>
              <a:t> Disease: A neurological syndrome caused by intense mercury poisoning.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462286" y="-346093"/>
            <a:ext cx="6782822" cy="4030559"/>
            <a:chOff x="0" y="0"/>
            <a:chExt cx="1786422" cy="1061546"/>
          </a:xfrm>
        </p:grpSpPr>
        <p:sp>
          <p:nvSpPr>
            <p:cNvPr id="3" name="Freeform 3"/>
            <p:cNvSpPr/>
            <p:nvPr/>
          </p:nvSpPr>
          <p:spPr>
            <a:xfrm>
              <a:off x="0" y="0"/>
              <a:ext cx="1786422" cy="1061546"/>
            </a:xfrm>
            <a:custGeom>
              <a:avLst/>
              <a:gdLst/>
              <a:ahLst/>
              <a:cxnLst/>
              <a:rect l="l" t="t" r="r" b="b"/>
              <a:pathLst>
                <a:path w="1786422" h="1061546">
                  <a:moveTo>
                    <a:pt x="58211" y="0"/>
                  </a:moveTo>
                  <a:lnTo>
                    <a:pt x="1728211" y="0"/>
                  </a:lnTo>
                  <a:cubicBezTo>
                    <a:pt x="1743650" y="0"/>
                    <a:pt x="1758456" y="6133"/>
                    <a:pt x="1769373" y="17050"/>
                  </a:cubicBezTo>
                  <a:cubicBezTo>
                    <a:pt x="1780289" y="27967"/>
                    <a:pt x="1786422" y="42773"/>
                    <a:pt x="1786422" y="58211"/>
                  </a:cubicBezTo>
                  <a:lnTo>
                    <a:pt x="1786422" y="1003335"/>
                  </a:lnTo>
                  <a:cubicBezTo>
                    <a:pt x="1786422" y="1018774"/>
                    <a:pt x="1780289" y="1033580"/>
                    <a:pt x="1769373" y="1044497"/>
                  </a:cubicBezTo>
                  <a:cubicBezTo>
                    <a:pt x="1758456" y="1055413"/>
                    <a:pt x="1743650" y="1061546"/>
                    <a:pt x="1728211" y="1061546"/>
                  </a:cubicBezTo>
                  <a:lnTo>
                    <a:pt x="58211" y="1061546"/>
                  </a:lnTo>
                  <a:cubicBezTo>
                    <a:pt x="26062" y="1061546"/>
                    <a:pt x="0" y="1035484"/>
                    <a:pt x="0" y="1003335"/>
                  </a:cubicBezTo>
                  <a:lnTo>
                    <a:pt x="0" y="58211"/>
                  </a:lnTo>
                  <a:cubicBezTo>
                    <a:pt x="0" y="42773"/>
                    <a:pt x="6133" y="27967"/>
                    <a:pt x="17050" y="17050"/>
                  </a:cubicBezTo>
                  <a:cubicBezTo>
                    <a:pt x="27967" y="6133"/>
                    <a:pt x="42773" y="0"/>
                    <a:pt x="58211" y="0"/>
                  </a:cubicBezTo>
                  <a:close/>
                </a:path>
              </a:pathLst>
            </a:custGeom>
            <a:solidFill>
              <a:srgbClr val="00004B"/>
            </a:solidFill>
          </p:spPr>
          <p:txBody>
            <a:bodyPr/>
            <a:lstStyle/>
            <a:p>
              <a:endParaRPr lang="en-US"/>
            </a:p>
          </p:txBody>
        </p:sp>
        <p:sp>
          <p:nvSpPr>
            <p:cNvPr id="4" name="TextBox 4"/>
            <p:cNvSpPr txBox="1"/>
            <p:nvPr/>
          </p:nvSpPr>
          <p:spPr>
            <a:xfrm>
              <a:off x="0" y="-47625"/>
              <a:ext cx="1786422" cy="110917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0" y="4102392"/>
            <a:ext cx="6596915" cy="6184608"/>
          </a:xfrm>
          <a:custGeom>
            <a:avLst/>
            <a:gdLst/>
            <a:ahLst/>
            <a:cxnLst/>
            <a:rect l="l" t="t" r="r" b="b"/>
            <a:pathLst>
              <a:path w="6596915" h="6184608">
                <a:moveTo>
                  <a:pt x="0" y="0"/>
                </a:moveTo>
                <a:lnTo>
                  <a:pt x="6596915" y="0"/>
                </a:lnTo>
                <a:lnTo>
                  <a:pt x="6596915" y="6184608"/>
                </a:lnTo>
                <a:lnTo>
                  <a:pt x="0" y="618460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6991273" y="676842"/>
            <a:ext cx="11042892" cy="8847591"/>
          </a:xfrm>
          <a:prstGeom prst="rect">
            <a:avLst/>
          </a:prstGeom>
        </p:spPr>
        <p:txBody>
          <a:bodyPr lIns="0" tIns="0" rIns="0" bIns="0" rtlCol="0" anchor="t">
            <a:spAutoFit/>
          </a:bodyPr>
          <a:lstStyle/>
          <a:p>
            <a:pPr marL="979946" lvl="1" indent="-489973" algn="l">
              <a:lnSpc>
                <a:spcPts val="6354"/>
              </a:lnSpc>
              <a:buFont typeface="Arial"/>
              <a:buChar char="•"/>
            </a:pPr>
            <a:r>
              <a:rPr lang="en-US" sz="4538">
                <a:solidFill>
                  <a:srgbClr val="FFFFFF"/>
                </a:solidFill>
                <a:latin typeface="Cyrillic Bodoni Condensed"/>
                <a:ea typeface="Cyrillic Bodoni Condensed"/>
                <a:cs typeface="Cyrillic Bodoni Condensed"/>
                <a:sym typeface="Cyrillic Bodoni Condensed"/>
              </a:rPr>
              <a:t>In 1960 - 70s the Dryden Paper Mill dumped 9 tonnes of toxic chemical into the English-Wabigoon River System.</a:t>
            </a:r>
          </a:p>
          <a:p>
            <a:pPr marL="979946" lvl="1" indent="-489973" algn="l">
              <a:lnSpc>
                <a:spcPts val="6354"/>
              </a:lnSpc>
              <a:buFont typeface="Arial"/>
              <a:buChar char="•"/>
            </a:pPr>
            <a:r>
              <a:rPr lang="en-US" sz="4538">
                <a:solidFill>
                  <a:srgbClr val="FFFFFF"/>
                </a:solidFill>
                <a:latin typeface="Cyrillic Bodoni Condensed"/>
                <a:ea typeface="Cyrillic Bodoni Condensed"/>
                <a:cs typeface="Cyrillic Bodoni Condensed"/>
                <a:sym typeface="Cyrillic Bodoni Condensed"/>
              </a:rPr>
              <a:t>Today wastewater from the mill contains sulfate and organic matter at high levels, which feeds bacteria and produces methlymercury from the inorganic mercury.</a:t>
            </a:r>
          </a:p>
          <a:p>
            <a:pPr marL="979946" lvl="1" indent="-489973" algn="l">
              <a:lnSpc>
                <a:spcPts val="6354"/>
              </a:lnSpc>
              <a:buFont typeface="Arial"/>
              <a:buChar char="•"/>
            </a:pPr>
            <a:r>
              <a:rPr lang="en-US" sz="4538">
                <a:solidFill>
                  <a:srgbClr val="FFFFFF"/>
                </a:solidFill>
                <a:latin typeface="Cyrillic Bodoni Condensed"/>
                <a:ea typeface="Cyrillic Bodoni Condensed"/>
                <a:cs typeface="Cyrillic Bodoni Condensed"/>
                <a:sym typeface="Cyrillic Bodoni Condensed"/>
              </a:rPr>
              <a:t>The community is still negatively impacted by ongoing mercury poisoning in the water from the Wayerhauser Logging Company.</a:t>
            </a:r>
          </a:p>
          <a:p>
            <a:pPr marL="979946" lvl="1" indent="-489973" algn="l">
              <a:lnSpc>
                <a:spcPts val="6354"/>
              </a:lnSpc>
              <a:spcBef>
                <a:spcPct val="0"/>
              </a:spcBef>
              <a:buFont typeface="Arial"/>
              <a:buChar char="•"/>
            </a:pPr>
            <a:r>
              <a:rPr lang="en-US" sz="4538">
                <a:solidFill>
                  <a:srgbClr val="FFFFFF"/>
                </a:solidFill>
                <a:latin typeface="Cyrillic Bodoni Condensed"/>
                <a:ea typeface="Cyrillic Bodoni Condensed"/>
                <a:cs typeface="Cyrillic Bodoni Condensed"/>
                <a:sym typeface="Cyrillic Bodoni Condensed"/>
              </a:rPr>
              <a:t>This is known to be one of the worst environmental disasters in Canada.</a:t>
            </a:r>
          </a:p>
        </p:txBody>
      </p:sp>
      <p:sp>
        <p:nvSpPr>
          <p:cNvPr id="7" name="TextBox 7"/>
          <p:cNvSpPr txBox="1"/>
          <p:nvPr/>
        </p:nvSpPr>
        <p:spPr>
          <a:xfrm>
            <a:off x="0" y="48909"/>
            <a:ext cx="7707394" cy="3371874"/>
          </a:xfrm>
          <a:prstGeom prst="rect">
            <a:avLst/>
          </a:prstGeom>
        </p:spPr>
        <p:txBody>
          <a:bodyPr lIns="0" tIns="0" rIns="0" bIns="0" rtlCol="0" anchor="t">
            <a:spAutoFit/>
          </a:bodyPr>
          <a:lstStyle/>
          <a:p>
            <a:pPr algn="ctr">
              <a:lnSpc>
                <a:spcPts val="8973"/>
              </a:lnSpc>
              <a:spcBef>
                <a:spcPct val="0"/>
              </a:spcBef>
            </a:pPr>
            <a:r>
              <a:rPr lang="en-US" sz="6409">
                <a:solidFill>
                  <a:srgbClr val="FEFEFE"/>
                </a:solidFill>
                <a:latin typeface="Cyrillic Bodoni Condensed"/>
                <a:ea typeface="Cyrillic Bodoni Condensed"/>
                <a:cs typeface="Cyrillic Bodoni Condensed"/>
                <a:sym typeface="Cyrillic Bodoni Condensed"/>
              </a:rPr>
              <a:t>Dryden Paper Mill and Wayerhauser Logging Company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rot="68965">
            <a:off x="6865867" y="-99524"/>
            <a:ext cx="11906281" cy="11370499"/>
          </a:xfrm>
          <a:custGeom>
            <a:avLst/>
            <a:gdLst/>
            <a:ahLst/>
            <a:cxnLst/>
            <a:rect l="l" t="t" r="r" b="b"/>
            <a:pathLst>
              <a:path w="11906281" h="11370499">
                <a:moveTo>
                  <a:pt x="0" y="0"/>
                </a:moveTo>
                <a:lnTo>
                  <a:pt x="11906281" y="0"/>
                </a:lnTo>
                <a:lnTo>
                  <a:pt x="11906281" y="11370498"/>
                </a:lnTo>
                <a:lnTo>
                  <a:pt x="0" y="11370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8560832" y="7641086"/>
            <a:ext cx="6088923" cy="2645914"/>
          </a:xfrm>
          <a:custGeom>
            <a:avLst/>
            <a:gdLst/>
            <a:ahLst/>
            <a:cxnLst/>
            <a:rect l="l" t="t" r="r" b="b"/>
            <a:pathLst>
              <a:path w="6088923" h="2645914">
                <a:moveTo>
                  <a:pt x="0" y="0"/>
                </a:moveTo>
                <a:lnTo>
                  <a:pt x="6088923" y="0"/>
                </a:lnTo>
                <a:lnTo>
                  <a:pt x="6088923" y="2645914"/>
                </a:lnTo>
                <a:lnTo>
                  <a:pt x="0" y="264591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4649755" y="186939"/>
            <a:ext cx="2348451" cy="2465565"/>
          </a:xfrm>
          <a:custGeom>
            <a:avLst/>
            <a:gdLst/>
            <a:ahLst/>
            <a:cxnLst/>
            <a:rect l="l" t="t" r="r" b="b"/>
            <a:pathLst>
              <a:path w="2348451" h="2465565">
                <a:moveTo>
                  <a:pt x="0" y="0"/>
                </a:moveTo>
                <a:lnTo>
                  <a:pt x="2348451" y="0"/>
                </a:lnTo>
                <a:lnTo>
                  <a:pt x="2348451" y="2465566"/>
                </a:lnTo>
                <a:lnTo>
                  <a:pt x="0" y="2465566"/>
                </a:lnTo>
                <a:lnTo>
                  <a:pt x="0" y="0"/>
                </a:lnTo>
                <a:close/>
              </a:path>
            </a:pathLst>
          </a:custGeom>
          <a:blipFill>
            <a:blip r:embed="rId5"/>
            <a:stretch>
              <a:fillRect/>
            </a:stretch>
          </a:blipFill>
        </p:spPr>
        <p:txBody>
          <a:bodyPr/>
          <a:lstStyle/>
          <a:p>
            <a:endParaRPr lang="en-US"/>
          </a:p>
        </p:txBody>
      </p:sp>
      <p:sp>
        <p:nvSpPr>
          <p:cNvPr id="5" name="Freeform 5"/>
          <p:cNvSpPr/>
          <p:nvPr/>
        </p:nvSpPr>
        <p:spPr>
          <a:xfrm flipH="1">
            <a:off x="9890765" y="3089395"/>
            <a:ext cx="5300870" cy="4114800"/>
          </a:xfrm>
          <a:custGeom>
            <a:avLst/>
            <a:gdLst/>
            <a:ahLst/>
            <a:cxnLst/>
            <a:rect l="l" t="t" r="r" b="b"/>
            <a:pathLst>
              <a:path w="5300870" h="4114800">
                <a:moveTo>
                  <a:pt x="5300869" y="0"/>
                </a:moveTo>
                <a:lnTo>
                  <a:pt x="0" y="0"/>
                </a:lnTo>
                <a:lnTo>
                  <a:pt x="0" y="4114800"/>
                </a:lnTo>
                <a:lnTo>
                  <a:pt x="5300869" y="4114800"/>
                </a:lnTo>
                <a:lnTo>
                  <a:pt x="530086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p:cNvSpPr/>
          <p:nvPr/>
        </p:nvSpPr>
        <p:spPr>
          <a:xfrm>
            <a:off x="733428" y="4836237"/>
            <a:ext cx="4467360" cy="5609698"/>
          </a:xfrm>
          <a:custGeom>
            <a:avLst/>
            <a:gdLst/>
            <a:ahLst/>
            <a:cxnLst/>
            <a:rect l="l" t="t" r="r" b="b"/>
            <a:pathLst>
              <a:path w="4467360" h="5609698">
                <a:moveTo>
                  <a:pt x="0" y="0"/>
                </a:moveTo>
                <a:lnTo>
                  <a:pt x="4467360" y="0"/>
                </a:lnTo>
                <a:lnTo>
                  <a:pt x="4467360" y="5609698"/>
                </a:lnTo>
                <a:lnTo>
                  <a:pt x="0" y="56096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209280" y="7602"/>
            <a:ext cx="8934720" cy="1869929"/>
          </a:xfrm>
          <a:custGeom>
            <a:avLst/>
            <a:gdLst/>
            <a:ahLst/>
            <a:cxnLst/>
            <a:rect l="l" t="t" r="r" b="b"/>
            <a:pathLst>
              <a:path w="8866043" h="1869929">
                <a:moveTo>
                  <a:pt x="0" y="0"/>
                </a:moveTo>
                <a:lnTo>
                  <a:pt x="8866043" y="0"/>
                </a:lnTo>
                <a:lnTo>
                  <a:pt x="8866043" y="1869929"/>
                </a:lnTo>
                <a:lnTo>
                  <a:pt x="0" y="186992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8" name="TextBox 8"/>
          <p:cNvSpPr txBox="1"/>
          <p:nvPr/>
        </p:nvSpPr>
        <p:spPr>
          <a:xfrm>
            <a:off x="-138246" y="-217799"/>
            <a:ext cx="9629772" cy="2139368"/>
          </a:xfrm>
          <a:prstGeom prst="rect">
            <a:avLst/>
          </a:prstGeom>
        </p:spPr>
        <p:txBody>
          <a:bodyPr wrap="square" lIns="0" tIns="0" rIns="0" bIns="0" rtlCol="0" anchor="t">
            <a:spAutoFit/>
          </a:bodyPr>
          <a:lstStyle/>
          <a:p>
            <a:pPr algn="ctr">
              <a:lnSpc>
                <a:spcPts val="17302"/>
              </a:lnSpc>
              <a:spcBef>
                <a:spcPct val="0"/>
              </a:spcBef>
            </a:pPr>
            <a:r>
              <a:rPr lang="en-US" sz="12358" dirty="0">
                <a:solidFill>
                  <a:srgbClr val="FEFEFE"/>
                </a:solidFill>
                <a:latin typeface="Cyrillic Bodoni Condensed"/>
                <a:ea typeface="Cyrillic Bodoni Condensed"/>
                <a:cs typeface="Cyrillic Bodoni Condensed"/>
                <a:sym typeface="Cyrillic Bodoni Condensed"/>
              </a:rPr>
              <a:t>Grassy Narrows</a:t>
            </a:r>
          </a:p>
        </p:txBody>
      </p:sp>
      <p:sp>
        <p:nvSpPr>
          <p:cNvPr id="9" name="TextBox 9"/>
          <p:cNvSpPr txBox="1"/>
          <p:nvPr/>
        </p:nvSpPr>
        <p:spPr>
          <a:xfrm>
            <a:off x="209280" y="2134706"/>
            <a:ext cx="8934720" cy="2357933"/>
          </a:xfrm>
          <a:prstGeom prst="rect">
            <a:avLst/>
          </a:prstGeom>
        </p:spPr>
        <p:txBody>
          <a:bodyPr lIns="0" tIns="0" rIns="0" bIns="0" rtlCol="0" anchor="t">
            <a:spAutoFit/>
          </a:bodyPr>
          <a:lstStyle/>
          <a:p>
            <a:pPr algn="ctr">
              <a:lnSpc>
                <a:spcPts val="6349"/>
              </a:lnSpc>
              <a:spcBef>
                <a:spcPct val="0"/>
              </a:spcBef>
            </a:pPr>
            <a:r>
              <a:rPr lang="en-US" sz="4535">
                <a:solidFill>
                  <a:srgbClr val="FEFEFE"/>
                </a:solidFill>
                <a:latin typeface="Cyrillic Bodoni Condensed"/>
                <a:ea typeface="Cyrillic Bodoni Condensed"/>
                <a:cs typeface="Cyrillic Bodoni Condensed"/>
                <a:sym typeface="Cyrillic Bodoni Condensed"/>
              </a:rPr>
              <a:t>Pre-contamination, Grassy Narrows members were able to support themselves by both commercial and sport fishing.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rot="1380756">
            <a:off x="14324474" y="5464421"/>
            <a:ext cx="2456626" cy="4002650"/>
          </a:xfrm>
          <a:custGeom>
            <a:avLst/>
            <a:gdLst/>
            <a:ahLst/>
            <a:cxnLst/>
            <a:rect l="l" t="t" r="r" b="b"/>
            <a:pathLst>
              <a:path w="2456626" h="4002650">
                <a:moveTo>
                  <a:pt x="0" y="0"/>
                </a:moveTo>
                <a:lnTo>
                  <a:pt x="2456626" y="0"/>
                </a:lnTo>
                <a:lnTo>
                  <a:pt x="2456626" y="4002650"/>
                </a:lnTo>
                <a:lnTo>
                  <a:pt x="0" y="40026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4215725" y="720729"/>
            <a:ext cx="3630747" cy="2854675"/>
          </a:xfrm>
          <a:custGeom>
            <a:avLst/>
            <a:gdLst/>
            <a:ahLst/>
            <a:cxnLst/>
            <a:rect l="l" t="t" r="r" b="b"/>
            <a:pathLst>
              <a:path w="3630747" h="2854675">
                <a:moveTo>
                  <a:pt x="0" y="0"/>
                </a:moveTo>
                <a:lnTo>
                  <a:pt x="3630747" y="0"/>
                </a:lnTo>
                <a:lnTo>
                  <a:pt x="3630747" y="2854675"/>
                </a:lnTo>
                <a:lnTo>
                  <a:pt x="0" y="285467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6756962" y="-1599773"/>
            <a:ext cx="4974637" cy="3395970"/>
            <a:chOff x="0" y="0"/>
            <a:chExt cx="1310192" cy="894412"/>
          </a:xfrm>
        </p:grpSpPr>
        <p:sp>
          <p:nvSpPr>
            <p:cNvPr id="5" name="Freeform 5"/>
            <p:cNvSpPr/>
            <p:nvPr/>
          </p:nvSpPr>
          <p:spPr>
            <a:xfrm>
              <a:off x="0" y="0"/>
              <a:ext cx="1310192" cy="894412"/>
            </a:xfrm>
            <a:custGeom>
              <a:avLst/>
              <a:gdLst/>
              <a:ahLst/>
              <a:cxnLst/>
              <a:rect l="l" t="t" r="r" b="b"/>
              <a:pathLst>
                <a:path w="1310192" h="894412">
                  <a:moveTo>
                    <a:pt x="79370" y="0"/>
                  </a:moveTo>
                  <a:lnTo>
                    <a:pt x="1230822" y="0"/>
                  </a:lnTo>
                  <a:cubicBezTo>
                    <a:pt x="1274657" y="0"/>
                    <a:pt x="1310192" y="35535"/>
                    <a:pt x="1310192" y="79370"/>
                  </a:cubicBezTo>
                  <a:lnTo>
                    <a:pt x="1310192" y="815042"/>
                  </a:lnTo>
                  <a:cubicBezTo>
                    <a:pt x="1310192" y="858877"/>
                    <a:pt x="1274657" y="894412"/>
                    <a:pt x="1230822" y="894412"/>
                  </a:cubicBezTo>
                  <a:lnTo>
                    <a:pt x="79370" y="894412"/>
                  </a:lnTo>
                  <a:cubicBezTo>
                    <a:pt x="35535" y="894412"/>
                    <a:pt x="0" y="858877"/>
                    <a:pt x="0" y="815042"/>
                  </a:cubicBezTo>
                  <a:lnTo>
                    <a:pt x="0" y="79370"/>
                  </a:lnTo>
                  <a:cubicBezTo>
                    <a:pt x="0" y="35535"/>
                    <a:pt x="35535" y="0"/>
                    <a:pt x="79370" y="0"/>
                  </a:cubicBezTo>
                  <a:close/>
                </a:path>
              </a:pathLst>
            </a:custGeom>
            <a:solidFill>
              <a:srgbClr val="00004B"/>
            </a:solidFill>
          </p:spPr>
          <p:txBody>
            <a:bodyPr/>
            <a:lstStyle/>
            <a:p>
              <a:endParaRPr lang="en-US"/>
            </a:p>
          </p:txBody>
        </p:sp>
        <p:sp>
          <p:nvSpPr>
            <p:cNvPr id="6" name="TextBox 6"/>
            <p:cNvSpPr txBox="1"/>
            <p:nvPr/>
          </p:nvSpPr>
          <p:spPr>
            <a:xfrm>
              <a:off x="0" y="-47625"/>
              <a:ext cx="1310192" cy="942037"/>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630724" y="1992757"/>
            <a:ext cx="13441723" cy="7360989"/>
          </a:xfrm>
          <a:prstGeom prst="rect">
            <a:avLst/>
          </a:prstGeom>
        </p:spPr>
        <p:txBody>
          <a:bodyPr lIns="0" tIns="0" rIns="0" bIns="0" rtlCol="0" anchor="t">
            <a:spAutoFit/>
          </a:bodyPr>
          <a:lstStyle/>
          <a:p>
            <a:pPr algn="l">
              <a:lnSpc>
                <a:spcPts val="5200"/>
              </a:lnSpc>
            </a:pPr>
            <a:r>
              <a:rPr lang="en-US" sz="5000" dirty="0">
                <a:solidFill>
                  <a:srgbClr val="FFFFFF"/>
                </a:solidFill>
                <a:latin typeface="Cyrillic Bodoni Condensed"/>
                <a:ea typeface="Cyrillic Bodoni Condensed"/>
                <a:cs typeface="Cyrillic Bodoni Condensed"/>
                <a:sym typeface="Cyrillic Bodoni Condensed"/>
              </a:rPr>
              <a:t>European colonizers believed it was their right to take control of the land. Canadian Governments maintained this colonial attitude and:</a:t>
            </a:r>
          </a:p>
          <a:p>
            <a:pPr algn="l">
              <a:lnSpc>
                <a:spcPts val="5200"/>
              </a:lnSpc>
            </a:pPr>
            <a:endParaRPr lang="en-US" sz="5000" dirty="0">
              <a:solidFill>
                <a:srgbClr val="FFFFFF"/>
              </a:solidFill>
              <a:latin typeface="Cyrillic Bodoni Condensed"/>
              <a:ea typeface="Cyrillic Bodoni Condensed"/>
              <a:cs typeface="Cyrillic Bodoni Condensed"/>
              <a:sym typeface="Cyrillic Bodoni Condensed"/>
            </a:endParaRP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Implemented residential schools (1920's)</a:t>
            </a: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Outlawed traditional practices (1930's)</a:t>
            </a: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Began system of electing chiefs (1930's)</a:t>
            </a: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Implemented restrictive fishing policies &amp; practices (1940's)</a:t>
            </a: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Built dams that flooded wild rice harvesting sites &amp; burial sites (1950's)</a:t>
            </a:r>
          </a:p>
          <a:p>
            <a:pPr marL="1079501" lvl="1" indent="-539750" algn="l">
              <a:lnSpc>
                <a:spcPts val="5200"/>
              </a:lnSpc>
              <a:buFont typeface="Arial"/>
              <a:buChar char="•"/>
            </a:pPr>
            <a:r>
              <a:rPr lang="en-US" sz="5000" dirty="0">
                <a:solidFill>
                  <a:srgbClr val="FFFFFF"/>
                </a:solidFill>
                <a:latin typeface="Cyrillic Bodoni Condensed"/>
                <a:ea typeface="Cyrillic Bodoni Condensed"/>
                <a:cs typeface="Cyrillic Bodoni Condensed"/>
                <a:sym typeface="Cyrillic Bodoni Condensed"/>
              </a:rPr>
              <a:t>Allowed industry to contaminate the river, thus stopping commercial fishing in 1970</a:t>
            </a:r>
          </a:p>
        </p:txBody>
      </p:sp>
      <p:sp>
        <p:nvSpPr>
          <p:cNvPr id="8" name="TextBox 8"/>
          <p:cNvSpPr txBox="1"/>
          <p:nvPr/>
        </p:nvSpPr>
        <p:spPr>
          <a:xfrm>
            <a:off x="7026466" y="-371419"/>
            <a:ext cx="4435629" cy="2167616"/>
          </a:xfrm>
          <a:prstGeom prst="rect">
            <a:avLst/>
          </a:prstGeom>
        </p:spPr>
        <p:txBody>
          <a:bodyPr lIns="0" tIns="0" rIns="0" bIns="0" rtlCol="0" anchor="t">
            <a:spAutoFit/>
          </a:bodyPr>
          <a:lstStyle/>
          <a:p>
            <a:pPr algn="ctr">
              <a:lnSpc>
                <a:spcPts val="17697"/>
              </a:lnSpc>
              <a:spcBef>
                <a:spcPct val="0"/>
              </a:spcBef>
            </a:pPr>
            <a:r>
              <a:rPr lang="en-US" sz="12640">
                <a:solidFill>
                  <a:srgbClr val="FFFFFF"/>
                </a:solidFill>
                <a:latin typeface="Cyrillic Bodoni Condensed"/>
                <a:ea typeface="Cyrillic Bodoni Condensed"/>
                <a:cs typeface="Cyrillic Bodoni Condensed"/>
                <a:sym typeface="Cyrillic Bodoni Condensed"/>
              </a:rPr>
              <a:t>History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7104207" y="1641771"/>
            <a:ext cx="4079585" cy="4189561"/>
          </a:xfrm>
          <a:custGeom>
            <a:avLst/>
            <a:gdLst/>
            <a:ahLst/>
            <a:cxnLst/>
            <a:rect l="l" t="t" r="r" b="b"/>
            <a:pathLst>
              <a:path w="4079585" h="4189561">
                <a:moveTo>
                  <a:pt x="0" y="0"/>
                </a:moveTo>
                <a:lnTo>
                  <a:pt x="4079586" y="0"/>
                </a:lnTo>
                <a:lnTo>
                  <a:pt x="4079586" y="4189561"/>
                </a:lnTo>
                <a:lnTo>
                  <a:pt x="0" y="4189561"/>
                </a:lnTo>
                <a:lnTo>
                  <a:pt x="0" y="0"/>
                </a:lnTo>
                <a:close/>
              </a:path>
            </a:pathLst>
          </a:custGeom>
          <a:blipFill>
            <a:blip r:embed="rId3"/>
            <a:stretch>
              <a:fillRect/>
            </a:stretch>
          </a:blipFill>
        </p:spPr>
        <p:txBody>
          <a:bodyPr/>
          <a:lstStyle/>
          <a:p>
            <a:endParaRPr lang="en-US"/>
          </a:p>
        </p:txBody>
      </p:sp>
      <p:sp>
        <p:nvSpPr>
          <p:cNvPr id="3" name="Freeform 3"/>
          <p:cNvSpPr/>
          <p:nvPr/>
        </p:nvSpPr>
        <p:spPr>
          <a:xfrm>
            <a:off x="825284" y="5143500"/>
            <a:ext cx="5150473" cy="2955084"/>
          </a:xfrm>
          <a:custGeom>
            <a:avLst/>
            <a:gdLst/>
            <a:ahLst/>
            <a:cxnLst/>
            <a:rect l="l" t="t" r="r" b="b"/>
            <a:pathLst>
              <a:path w="5150473" h="2955084">
                <a:moveTo>
                  <a:pt x="0" y="0"/>
                </a:moveTo>
                <a:lnTo>
                  <a:pt x="5150473" y="0"/>
                </a:lnTo>
                <a:lnTo>
                  <a:pt x="5150473" y="2955084"/>
                </a:lnTo>
                <a:lnTo>
                  <a:pt x="0" y="29550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784246" y="2192355"/>
            <a:ext cx="2400291" cy="2400291"/>
          </a:xfrm>
          <a:custGeom>
            <a:avLst/>
            <a:gdLst/>
            <a:ahLst/>
            <a:cxnLst/>
            <a:rect l="l" t="t" r="r" b="b"/>
            <a:pathLst>
              <a:path w="2400291" h="2400291">
                <a:moveTo>
                  <a:pt x="0" y="0"/>
                </a:moveTo>
                <a:lnTo>
                  <a:pt x="2400291" y="0"/>
                </a:lnTo>
                <a:lnTo>
                  <a:pt x="2400291" y="2400290"/>
                </a:lnTo>
                <a:lnTo>
                  <a:pt x="0" y="24002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p:cNvSpPr/>
          <p:nvPr/>
        </p:nvSpPr>
        <p:spPr>
          <a:xfrm>
            <a:off x="12110482" y="2806204"/>
            <a:ext cx="6090673" cy="4674591"/>
          </a:xfrm>
          <a:custGeom>
            <a:avLst/>
            <a:gdLst/>
            <a:ahLst/>
            <a:cxnLst/>
            <a:rect l="l" t="t" r="r" b="b"/>
            <a:pathLst>
              <a:path w="6090673" h="4674591">
                <a:moveTo>
                  <a:pt x="0" y="0"/>
                </a:moveTo>
                <a:lnTo>
                  <a:pt x="6090673" y="0"/>
                </a:lnTo>
                <a:lnTo>
                  <a:pt x="6090673" y="4674592"/>
                </a:lnTo>
                <a:lnTo>
                  <a:pt x="0" y="4674592"/>
                </a:lnTo>
                <a:lnTo>
                  <a:pt x="0" y="0"/>
                </a:lnTo>
                <a:close/>
              </a:path>
            </a:pathLst>
          </a:custGeom>
          <a:blipFill>
            <a:blip r:embed="rId6"/>
            <a:stretch>
              <a:fillRect/>
            </a:stretch>
          </a:blipFill>
        </p:spPr>
        <p:txBody>
          <a:bodyPr/>
          <a:lstStyle/>
          <a:p>
            <a:endParaRPr lang="en-US"/>
          </a:p>
        </p:txBody>
      </p:sp>
      <p:sp>
        <p:nvSpPr>
          <p:cNvPr id="6" name="Freeform 6"/>
          <p:cNvSpPr/>
          <p:nvPr/>
        </p:nvSpPr>
        <p:spPr>
          <a:xfrm>
            <a:off x="2546537" y="-1313185"/>
            <a:ext cx="13194926" cy="2782930"/>
          </a:xfrm>
          <a:custGeom>
            <a:avLst/>
            <a:gdLst/>
            <a:ahLst/>
            <a:cxnLst/>
            <a:rect l="l" t="t" r="r" b="b"/>
            <a:pathLst>
              <a:path w="13194926" h="2782930">
                <a:moveTo>
                  <a:pt x="0" y="0"/>
                </a:moveTo>
                <a:lnTo>
                  <a:pt x="13194926" y="0"/>
                </a:lnTo>
                <a:lnTo>
                  <a:pt x="13194926" y="2782930"/>
                </a:lnTo>
                <a:lnTo>
                  <a:pt x="0" y="278293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TextBox 7"/>
          <p:cNvSpPr txBox="1"/>
          <p:nvPr/>
        </p:nvSpPr>
        <p:spPr>
          <a:xfrm>
            <a:off x="0" y="8528058"/>
            <a:ext cx="7733727" cy="1205865"/>
          </a:xfrm>
          <a:prstGeom prst="rect">
            <a:avLst/>
          </a:prstGeom>
        </p:spPr>
        <p:txBody>
          <a:bodyPr lIns="0" tIns="0" rIns="0" bIns="0" rtlCol="0" anchor="t">
            <a:spAutoFit/>
          </a:bodyPr>
          <a:lstStyle/>
          <a:p>
            <a:pPr marL="971548" lvl="1" indent="-485774" algn="l">
              <a:lnSpc>
                <a:spcPts val="4679"/>
              </a:lnSpc>
              <a:buFont typeface="Arial"/>
              <a:buChar char="•"/>
            </a:pPr>
            <a:r>
              <a:rPr lang="en-US" sz="4499">
                <a:solidFill>
                  <a:srgbClr val="FFFFFF"/>
                </a:solidFill>
                <a:latin typeface="Cyrillic Bodoni Condensed"/>
                <a:ea typeface="Cyrillic Bodoni Condensed"/>
                <a:cs typeface="Cyrillic Bodoni Condensed"/>
                <a:sym typeface="Cyrillic Bodoni Condensed"/>
              </a:rPr>
              <a:t>High levels of contamination completely changed community life.</a:t>
            </a:r>
          </a:p>
        </p:txBody>
      </p:sp>
      <p:sp>
        <p:nvSpPr>
          <p:cNvPr id="8" name="TextBox 8"/>
          <p:cNvSpPr txBox="1"/>
          <p:nvPr/>
        </p:nvSpPr>
        <p:spPr>
          <a:xfrm>
            <a:off x="2984392" y="108441"/>
            <a:ext cx="12653009" cy="1189854"/>
          </a:xfrm>
          <a:prstGeom prst="rect">
            <a:avLst/>
          </a:prstGeom>
        </p:spPr>
        <p:txBody>
          <a:bodyPr lIns="0" tIns="0" rIns="0" bIns="0" rtlCol="0" anchor="t">
            <a:spAutoFit/>
          </a:bodyPr>
          <a:lstStyle/>
          <a:p>
            <a:pPr algn="ctr">
              <a:lnSpc>
                <a:spcPts val="9856"/>
              </a:lnSpc>
              <a:spcBef>
                <a:spcPct val="0"/>
              </a:spcBef>
            </a:pPr>
            <a:r>
              <a:rPr lang="en-US" sz="7040">
                <a:solidFill>
                  <a:srgbClr val="FFFFFF"/>
                </a:solidFill>
                <a:latin typeface="Cyrillic Bodoni Condensed"/>
                <a:ea typeface="Cyrillic Bodoni Condensed"/>
                <a:cs typeface="Cyrillic Bodoni Condensed"/>
                <a:sym typeface="Cyrillic Bodoni Condensed"/>
              </a:rPr>
              <a:t>Mercury Poisoning in Grassy Narrows</a:t>
            </a:r>
          </a:p>
        </p:txBody>
      </p:sp>
      <p:sp>
        <p:nvSpPr>
          <p:cNvPr id="9" name="TextBox 9"/>
          <p:cNvSpPr txBox="1"/>
          <p:nvPr/>
        </p:nvSpPr>
        <p:spPr>
          <a:xfrm>
            <a:off x="11815023" y="7903524"/>
            <a:ext cx="7054166" cy="1796415"/>
          </a:xfrm>
          <a:prstGeom prst="rect">
            <a:avLst/>
          </a:prstGeom>
        </p:spPr>
        <p:txBody>
          <a:bodyPr lIns="0" tIns="0" rIns="0" bIns="0" rtlCol="0" anchor="t">
            <a:spAutoFit/>
          </a:bodyPr>
          <a:lstStyle/>
          <a:p>
            <a:pPr marL="971548" lvl="1" indent="-485774" algn="l">
              <a:lnSpc>
                <a:spcPts val="4679"/>
              </a:lnSpc>
              <a:buFont typeface="Arial"/>
              <a:buChar char="•"/>
            </a:pPr>
            <a:r>
              <a:rPr lang="en-US" sz="4499">
                <a:solidFill>
                  <a:srgbClr val="FFFFFF"/>
                </a:solidFill>
                <a:latin typeface="Cyrillic Bodoni Condensed"/>
                <a:ea typeface="Cyrillic Bodoni Condensed"/>
                <a:cs typeface="Cyrillic Bodoni Condensed"/>
                <a:sym typeface="Cyrillic Bodoni Condensed"/>
              </a:rPr>
              <a:t>Members of Grassy Narrows increasingly showed signs of mercury poisoning.</a:t>
            </a:r>
          </a:p>
        </p:txBody>
      </p:sp>
      <p:sp>
        <p:nvSpPr>
          <p:cNvPr id="10" name="TextBox 10"/>
          <p:cNvSpPr txBox="1"/>
          <p:nvPr/>
        </p:nvSpPr>
        <p:spPr>
          <a:xfrm>
            <a:off x="6822307" y="6069457"/>
            <a:ext cx="4977179" cy="1796415"/>
          </a:xfrm>
          <a:prstGeom prst="rect">
            <a:avLst/>
          </a:prstGeom>
        </p:spPr>
        <p:txBody>
          <a:bodyPr lIns="0" tIns="0" rIns="0" bIns="0" rtlCol="0" anchor="t">
            <a:spAutoFit/>
          </a:bodyPr>
          <a:lstStyle/>
          <a:p>
            <a:pPr marL="971550" lvl="1" indent="-485775" algn="l">
              <a:lnSpc>
                <a:spcPts val="4680"/>
              </a:lnSpc>
              <a:buFont typeface="Arial"/>
              <a:buChar char="•"/>
            </a:pPr>
            <a:r>
              <a:rPr lang="en-US" sz="4500">
                <a:solidFill>
                  <a:srgbClr val="FFFFFF"/>
                </a:solidFill>
                <a:latin typeface="Cyrillic Bodoni Condensed"/>
                <a:ea typeface="Cyrillic Bodoni Condensed"/>
                <a:cs typeface="Cyrillic Bodoni Condensed"/>
                <a:sym typeface="Cyrillic Bodoni Condensed"/>
              </a:rPr>
              <a:t>Fish is a staple diet for the people of Grassy Narrows.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544244" y="250937"/>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3632062" y="439097"/>
            <a:ext cx="11023876" cy="2258122"/>
            <a:chOff x="0" y="0"/>
            <a:chExt cx="3422082" cy="700976"/>
          </a:xfrm>
        </p:grpSpPr>
        <p:sp>
          <p:nvSpPr>
            <p:cNvPr id="4" name="Freeform 4"/>
            <p:cNvSpPr/>
            <p:nvPr/>
          </p:nvSpPr>
          <p:spPr>
            <a:xfrm>
              <a:off x="0" y="0"/>
              <a:ext cx="3422082" cy="700976"/>
            </a:xfrm>
            <a:custGeom>
              <a:avLst/>
              <a:gdLst/>
              <a:ahLst/>
              <a:cxnLst/>
              <a:rect l="l" t="t" r="r" b="b"/>
              <a:pathLst>
                <a:path w="3422082" h="700976">
                  <a:moveTo>
                    <a:pt x="35817" y="0"/>
                  </a:moveTo>
                  <a:lnTo>
                    <a:pt x="3386265" y="0"/>
                  </a:lnTo>
                  <a:cubicBezTo>
                    <a:pt x="3395764" y="0"/>
                    <a:pt x="3404874" y="3774"/>
                    <a:pt x="3411591" y="10490"/>
                  </a:cubicBezTo>
                  <a:cubicBezTo>
                    <a:pt x="3418308" y="17207"/>
                    <a:pt x="3422082" y="26317"/>
                    <a:pt x="3422082" y="35817"/>
                  </a:cubicBezTo>
                  <a:lnTo>
                    <a:pt x="3422082" y="665160"/>
                  </a:lnTo>
                  <a:cubicBezTo>
                    <a:pt x="3422082" y="674659"/>
                    <a:pt x="3418308" y="683769"/>
                    <a:pt x="3411591" y="690486"/>
                  </a:cubicBezTo>
                  <a:cubicBezTo>
                    <a:pt x="3404874" y="697203"/>
                    <a:pt x="3395764" y="700976"/>
                    <a:pt x="3386265" y="700976"/>
                  </a:cubicBezTo>
                  <a:lnTo>
                    <a:pt x="35817" y="700976"/>
                  </a:lnTo>
                  <a:cubicBezTo>
                    <a:pt x="26317" y="700976"/>
                    <a:pt x="17207" y="697203"/>
                    <a:pt x="10490" y="690486"/>
                  </a:cubicBezTo>
                  <a:cubicBezTo>
                    <a:pt x="3774" y="683769"/>
                    <a:pt x="0" y="674659"/>
                    <a:pt x="0" y="665160"/>
                  </a:cubicBezTo>
                  <a:lnTo>
                    <a:pt x="0" y="35817"/>
                  </a:lnTo>
                  <a:cubicBezTo>
                    <a:pt x="0" y="26317"/>
                    <a:pt x="3774" y="17207"/>
                    <a:pt x="10490" y="10490"/>
                  </a:cubicBezTo>
                  <a:cubicBezTo>
                    <a:pt x="17207" y="3774"/>
                    <a:pt x="26317" y="0"/>
                    <a:pt x="35817" y="0"/>
                  </a:cubicBezTo>
                  <a:close/>
                </a:path>
              </a:pathLst>
            </a:custGeom>
            <a:solidFill>
              <a:srgbClr val="00004B"/>
            </a:solidFill>
          </p:spPr>
          <p:txBody>
            <a:bodyPr/>
            <a:lstStyle/>
            <a:p>
              <a:endParaRPr lang="en-US"/>
            </a:p>
          </p:txBody>
        </p:sp>
        <p:sp>
          <p:nvSpPr>
            <p:cNvPr id="5" name="TextBox 5"/>
            <p:cNvSpPr txBox="1"/>
            <p:nvPr/>
          </p:nvSpPr>
          <p:spPr>
            <a:xfrm>
              <a:off x="0" y="-47625"/>
              <a:ext cx="3422082" cy="748601"/>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3844232" y="588604"/>
            <a:ext cx="10599535" cy="1805687"/>
          </a:xfrm>
          <a:prstGeom prst="rect">
            <a:avLst/>
          </a:prstGeom>
        </p:spPr>
        <p:txBody>
          <a:bodyPr wrap="square" lIns="0" tIns="0" rIns="0" bIns="0" rtlCol="0" anchor="t">
            <a:spAutoFit/>
          </a:bodyPr>
          <a:lstStyle/>
          <a:p>
            <a:pPr algn="ctr">
              <a:lnSpc>
                <a:spcPts val="14610"/>
              </a:lnSpc>
              <a:spcBef>
                <a:spcPct val="0"/>
              </a:spcBef>
            </a:pPr>
            <a:r>
              <a:rPr lang="en-US" sz="10435" dirty="0">
                <a:solidFill>
                  <a:srgbClr val="FFFFFF"/>
                </a:solidFill>
                <a:latin typeface="Cyrillic Bodoni Condensed"/>
                <a:ea typeface="Cyrillic Bodoni Condensed"/>
                <a:cs typeface="Cyrillic Bodoni Condensed"/>
                <a:sym typeface="Cyrillic Bodoni Condensed"/>
              </a:rPr>
              <a:t>Mental Health Impacts</a:t>
            </a:r>
          </a:p>
        </p:txBody>
      </p:sp>
      <p:sp>
        <p:nvSpPr>
          <p:cNvPr id="7" name="Freeform 7"/>
          <p:cNvSpPr/>
          <p:nvPr/>
        </p:nvSpPr>
        <p:spPr>
          <a:xfrm>
            <a:off x="-544244" y="5215344"/>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TextBox 8"/>
          <p:cNvSpPr txBox="1"/>
          <p:nvPr/>
        </p:nvSpPr>
        <p:spPr>
          <a:xfrm>
            <a:off x="1148912" y="3006874"/>
            <a:ext cx="15990176" cy="6105144"/>
          </a:xfrm>
          <a:prstGeom prst="rect">
            <a:avLst/>
          </a:prstGeom>
        </p:spPr>
        <p:txBody>
          <a:bodyPr lIns="0" tIns="0" rIns="0" bIns="0" rtlCol="0" anchor="t">
            <a:spAutoFit/>
          </a:bodyPr>
          <a:lstStyle/>
          <a:p>
            <a:pPr algn="l">
              <a:lnSpc>
                <a:spcPts val="4368"/>
              </a:lnSpc>
            </a:pPr>
            <a:r>
              <a:rPr lang="en-US" sz="4200" dirty="0">
                <a:solidFill>
                  <a:srgbClr val="FFFFFF"/>
                </a:solidFill>
                <a:latin typeface="Cyrillic Bodoni Condensed"/>
                <a:ea typeface="Cyrillic Bodoni Condensed"/>
                <a:cs typeface="Cyrillic Bodoni Condensed"/>
                <a:sym typeface="Cyrillic Bodoni Condensed"/>
              </a:rPr>
              <a:t>Dr. Jeffrey </a:t>
            </a:r>
            <a:r>
              <a:rPr lang="en-US" sz="4200" dirty="0" err="1">
                <a:solidFill>
                  <a:srgbClr val="FFFFFF"/>
                </a:solidFill>
                <a:latin typeface="Cyrillic Bodoni Condensed"/>
                <a:ea typeface="Cyrillic Bodoni Condensed"/>
                <a:cs typeface="Cyrillic Bodoni Condensed"/>
                <a:sym typeface="Cyrillic Bodoni Condensed"/>
              </a:rPr>
              <a:t>Ansloos</a:t>
            </a:r>
            <a:r>
              <a:rPr lang="en-US" sz="4200" dirty="0">
                <a:solidFill>
                  <a:srgbClr val="FFFFFF"/>
                </a:solidFill>
                <a:latin typeface="Cyrillic Bodoni Condensed"/>
                <a:ea typeface="Cyrillic Bodoni Condensed"/>
                <a:cs typeface="Cyrillic Bodoni Condensed"/>
                <a:sym typeface="Cyrillic Bodoni Condensed"/>
              </a:rPr>
              <a:t> has researched the impacts of water insecurity on the mental health of First Nations communities. At a vigil for Grassy Narrows members who have been harmed or died due to mercury poisoning, he said:</a:t>
            </a:r>
          </a:p>
          <a:p>
            <a:pPr algn="l">
              <a:lnSpc>
                <a:spcPts val="4368"/>
              </a:lnSpc>
            </a:pPr>
            <a:endParaRPr lang="en-US" sz="4200" dirty="0">
              <a:solidFill>
                <a:srgbClr val="FFFFFF"/>
              </a:solidFill>
              <a:latin typeface="Cyrillic Bodoni Condensed"/>
              <a:ea typeface="Cyrillic Bodoni Condensed"/>
              <a:cs typeface="Cyrillic Bodoni Condensed"/>
              <a:sym typeface="Cyrillic Bodoni Condensed"/>
            </a:endParaRPr>
          </a:p>
          <a:p>
            <a:pPr algn="l">
              <a:lnSpc>
                <a:spcPts val="4368"/>
              </a:lnSpc>
            </a:pPr>
            <a:r>
              <a:rPr lang="en-US" sz="4200" dirty="0">
                <a:solidFill>
                  <a:srgbClr val="FFFFFF"/>
                </a:solidFill>
                <a:latin typeface="Cyrillic Bodoni Condensed"/>
                <a:ea typeface="Cyrillic Bodoni Condensed"/>
                <a:cs typeface="Cyrillic Bodoni Condensed"/>
                <a:sym typeface="Cyrillic Bodoni Condensed"/>
              </a:rPr>
              <a:t>"What does it do to a person to be told over and over again, 'Don't drink this, but we're not </a:t>
            </a:r>
            <a:r>
              <a:rPr lang="en-US" sz="4200" dirty="0" err="1">
                <a:solidFill>
                  <a:srgbClr val="FFFFFF"/>
                </a:solidFill>
                <a:latin typeface="Cyrillic Bodoni Condensed"/>
                <a:ea typeface="Cyrillic Bodoni Condensed"/>
                <a:cs typeface="Cyrillic Bodoni Condensed"/>
                <a:sym typeface="Cyrillic Bodoni Condensed"/>
              </a:rPr>
              <a:t>gonna</a:t>
            </a:r>
            <a:r>
              <a:rPr lang="en-US" sz="4200" dirty="0">
                <a:solidFill>
                  <a:srgbClr val="FFFFFF"/>
                </a:solidFill>
                <a:latin typeface="Cyrillic Bodoni Condensed"/>
                <a:ea typeface="Cyrillic Bodoni Condensed"/>
                <a:cs typeface="Cyrillic Bodoni Condensed"/>
                <a:sym typeface="Cyrillic Bodoni Condensed"/>
              </a:rPr>
              <a:t> do anything about the conditions?' What does it do to a community when the fish relatives they've relied on for generations for food, for survival, are toxic? </a:t>
            </a:r>
          </a:p>
          <a:p>
            <a:pPr algn="l">
              <a:lnSpc>
                <a:spcPts val="4368"/>
              </a:lnSpc>
            </a:pPr>
            <a:endParaRPr lang="en-US" sz="4200" dirty="0">
              <a:solidFill>
                <a:srgbClr val="FFFFFF"/>
              </a:solidFill>
              <a:latin typeface="Cyrillic Bodoni Condensed"/>
              <a:ea typeface="Cyrillic Bodoni Condensed"/>
              <a:cs typeface="Cyrillic Bodoni Condensed"/>
              <a:sym typeface="Cyrillic Bodoni Condensed"/>
            </a:endParaRPr>
          </a:p>
          <a:p>
            <a:pPr algn="l">
              <a:lnSpc>
                <a:spcPts val="4368"/>
              </a:lnSpc>
            </a:pPr>
            <a:r>
              <a:rPr lang="en-US" sz="4200" dirty="0">
                <a:solidFill>
                  <a:srgbClr val="FFFFFF"/>
                </a:solidFill>
                <a:latin typeface="Cyrillic Bodoni Condensed"/>
                <a:ea typeface="Cyrillic Bodoni Condensed"/>
                <a:cs typeface="Cyrillic Bodoni Condensed"/>
                <a:sym typeface="Cyrillic Bodoni Condensed"/>
              </a:rPr>
              <a:t>What does it do to a child to grow up, knowing that the Ford government sees them as disposable? It's not just physical suffering — which it is — it's also psychological, economic, social, cultural and spiritual harm. This is what colonialism looks like."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544244" y="5215344"/>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210044" y="5143500"/>
            <a:ext cx="3867912" cy="4114800"/>
          </a:xfrm>
          <a:custGeom>
            <a:avLst/>
            <a:gdLst/>
            <a:ahLst/>
            <a:cxnLst/>
            <a:rect l="l" t="t" r="r" b="b"/>
            <a:pathLst>
              <a:path w="3867912" h="4114800">
                <a:moveTo>
                  <a:pt x="0" y="0"/>
                </a:moveTo>
                <a:lnTo>
                  <a:pt x="3867912" y="0"/>
                </a:lnTo>
                <a:lnTo>
                  <a:pt x="3867912"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34512" y="250937"/>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2647392" y="1981993"/>
            <a:ext cx="12993216" cy="2661520"/>
            <a:chOff x="0" y="0"/>
            <a:chExt cx="3422082" cy="700976"/>
          </a:xfrm>
        </p:grpSpPr>
        <p:sp>
          <p:nvSpPr>
            <p:cNvPr id="6" name="Freeform 6"/>
            <p:cNvSpPr/>
            <p:nvPr/>
          </p:nvSpPr>
          <p:spPr>
            <a:xfrm>
              <a:off x="0" y="0"/>
              <a:ext cx="3422082" cy="700976"/>
            </a:xfrm>
            <a:custGeom>
              <a:avLst/>
              <a:gdLst/>
              <a:ahLst/>
              <a:cxnLst/>
              <a:rect l="l" t="t" r="r" b="b"/>
              <a:pathLst>
                <a:path w="3422082" h="700976">
                  <a:moveTo>
                    <a:pt x="30388" y="0"/>
                  </a:moveTo>
                  <a:lnTo>
                    <a:pt x="3391694" y="0"/>
                  </a:lnTo>
                  <a:cubicBezTo>
                    <a:pt x="3408477" y="0"/>
                    <a:pt x="3422082" y="13605"/>
                    <a:pt x="3422082" y="30388"/>
                  </a:cubicBezTo>
                  <a:lnTo>
                    <a:pt x="3422082" y="670588"/>
                  </a:lnTo>
                  <a:cubicBezTo>
                    <a:pt x="3422082" y="687371"/>
                    <a:pt x="3408477" y="700976"/>
                    <a:pt x="3391694" y="700976"/>
                  </a:cubicBezTo>
                  <a:lnTo>
                    <a:pt x="30388" y="700976"/>
                  </a:lnTo>
                  <a:cubicBezTo>
                    <a:pt x="22329" y="700976"/>
                    <a:pt x="14599" y="697775"/>
                    <a:pt x="8900" y="692076"/>
                  </a:cubicBezTo>
                  <a:cubicBezTo>
                    <a:pt x="3202" y="686377"/>
                    <a:pt x="0" y="678648"/>
                    <a:pt x="0" y="670588"/>
                  </a:cubicBezTo>
                  <a:lnTo>
                    <a:pt x="0" y="30388"/>
                  </a:lnTo>
                  <a:cubicBezTo>
                    <a:pt x="0" y="13605"/>
                    <a:pt x="13605" y="0"/>
                    <a:pt x="30388" y="0"/>
                  </a:cubicBezTo>
                  <a:close/>
                </a:path>
              </a:pathLst>
            </a:custGeom>
            <a:solidFill>
              <a:srgbClr val="00004B"/>
            </a:solidFill>
          </p:spPr>
          <p:txBody>
            <a:bodyPr/>
            <a:lstStyle/>
            <a:p>
              <a:endParaRPr lang="en-US"/>
            </a:p>
          </p:txBody>
        </p:sp>
        <p:sp>
          <p:nvSpPr>
            <p:cNvPr id="7" name="TextBox 7"/>
            <p:cNvSpPr txBox="1"/>
            <p:nvPr/>
          </p:nvSpPr>
          <p:spPr>
            <a:xfrm>
              <a:off x="0" y="-47625"/>
              <a:ext cx="3422082" cy="748601"/>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979968" y="2159356"/>
            <a:ext cx="12328064" cy="2125967"/>
          </a:xfrm>
          <a:prstGeom prst="rect">
            <a:avLst/>
          </a:prstGeom>
        </p:spPr>
        <p:txBody>
          <a:bodyPr wrap="square" lIns="0" tIns="0" rIns="0" bIns="0" rtlCol="0" anchor="t">
            <a:spAutoFit/>
          </a:bodyPr>
          <a:lstStyle/>
          <a:p>
            <a:pPr algn="ctr">
              <a:lnSpc>
                <a:spcPts val="17164"/>
              </a:lnSpc>
              <a:spcBef>
                <a:spcPct val="0"/>
              </a:spcBef>
            </a:pPr>
            <a:r>
              <a:rPr lang="en-US" sz="12260" dirty="0">
                <a:solidFill>
                  <a:srgbClr val="FFFFFF"/>
                </a:solidFill>
                <a:latin typeface="Cyrillic Bodoni Condensed"/>
                <a:ea typeface="Cyrillic Bodoni Condensed"/>
                <a:cs typeface="Cyrillic Bodoni Condensed"/>
                <a:sym typeface="Cyrillic Bodoni Condensed"/>
              </a:rPr>
              <a:t>Mental Health Impacts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1675806" y="-1144178"/>
            <a:ext cx="5551214" cy="2949969"/>
            <a:chOff x="0" y="0"/>
            <a:chExt cx="1462048" cy="776947"/>
          </a:xfrm>
        </p:grpSpPr>
        <p:sp>
          <p:nvSpPr>
            <p:cNvPr id="3" name="Freeform 3"/>
            <p:cNvSpPr/>
            <p:nvPr/>
          </p:nvSpPr>
          <p:spPr>
            <a:xfrm>
              <a:off x="0" y="0"/>
              <a:ext cx="1462048" cy="776947"/>
            </a:xfrm>
            <a:custGeom>
              <a:avLst/>
              <a:gdLst/>
              <a:ahLst/>
              <a:cxnLst/>
              <a:rect l="l" t="t" r="r" b="b"/>
              <a:pathLst>
                <a:path w="1462048" h="776947">
                  <a:moveTo>
                    <a:pt x="71126" y="0"/>
                  </a:moveTo>
                  <a:lnTo>
                    <a:pt x="1390922" y="0"/>
                  </a:lnTo>
                  <a:cubicBezTo>
                    <a:pt x="1409786" y="0"/>
                    <a:pt x="1427877" y="7494"/>
                    <a:pt x="1441216" y="20832"/>
                  </a:cubicBezTo>
                  <a:cubicBezTo>
                    <a:pt x="1454555" y="34171"/>
                    <a:pt x="1462048" y="52263"/>
                    <a:pt x="1462048" y="71126"/>
                  </a:cubicBezTo>
                  <a:lnTo>
                    <a:pt x="1462048" y="705820"/>
                  </a:lnTo>
                  <a:cubicBezTo>
                    <a:pt x="1462048" y="745102"/>
                    <a:pt x="1430204" y="776947"/>
                    <a:pt x="1390922" y="776947"/>
                  </a:cubicBezTo>
                  <a:lnTo>
                    <a:pt x="71126" y="776947"/>
                  </a:lnTo>
                  <a:cubicBezTo>
                    <a:pt x="52263" y="776947"/>
                    <a:pt x="34171" y="769453"/>
                    <a:pt x="20832" y="756114"/>
                  </a:cubicBezTo>
                  <a:cubicBezTo>
                    <a:pt x="7494" y="742775"/>
                    <a:pt x="0" y="724684"/>
                    <a:pt x="0" y="705820"/>
                  </a:cubicBezTo>
                  <a:lnTo>
                    <a:pt x="0" y="71126"/>
                  </a:lnTo>
                  <a:cubicBezTo>
                    <a:pt x="0" y="52263"/>
                    <a:pt x="7494" y="34171"/>
                    <a:pt x="20832" y="20832"/>
                  </a:cubicBezTo>
                  <a:cubicBezTo>
                    <a:pt x="34171" y="7494"/>
                    <a:pt x="52263" y="0"/>
                    <a:pt x="71126" y="0"/>
                  </a:cubicBezTo>
                  <a:close/>
                </a:path>
              </a:pathLst>
            </a:custGeom>
            <a:solidFill>
              <a:srgbClr val="00004B"/>
            </a:solidFill>
          </p:spPr>
          <p:txBody>
            <a:bodyPr/>
            <a:lstStyle/>
            <a:p>
              <a:endParaRPr lang="en-US"/>
            </a:p>
          </p:txBody>
        </p:sp>
        <p:sp>
          <p:nvSpPr>
            <p:cNvPr id="4" name="TextBox 4"/>
            <p:cNvSpPr txBox="1"/>
            <p:nvPr/>
          </p:nvSpPr>
          <p:spPr>
            <a:xfrm>
              <a:off x="0" y="-47625"/>
              <a:ext cx="1462048" cy="82457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308558" y="2043916"/>
            <a:ext cx="8592128" cy="4952902"/>
            <a:chOff x="0" y="0"/>
            <a:chExt cx="2262947" cy="1304468"/>
          </a:xfrm>
        </p:grpSpPr>
        <p:sp>
          <p:nvSpPr>
            <p:cNvPr id="6" name="Freeform 6"/>
            <p:cNvSpPr/>
            <p:nvPr/>
          </p:nvSpPr>
          <p:spPr>
            <a:xfrm>
              <a:off x="0" y="0"/>
              <a:ext cx="2262947" cy="1304468"/>
            </a:xfrm>
            <a:custGeom>
              <a:avLst/>
              <a:gdLst/>
              <a:ahLst/>
              <a:cxnLst/>
              <a:rect l="l" t="t" r="r" b="b"/>
              <a:pathLst>
                <a:path w="2262947" h="1304468">
                  <a:moveTo>
                    <a:pt x="45953" y="0"/>
                  </a:moveTo>
                  <a:lnTo>
                    <a:pt x="2216994" y="0"/>
                  </a:lnTo>
                  <a:cubicBezTo>
                    <a:pt x="2242373" y="0"/>
                    <a:pt x="2262947" y="20574"/>
                    <a:pt x="2262947" y="45953"/>
                  </a:cubicBezTo>
                  <a:lnTo>
                    <a:pt x="2262947" y="1258515"/>
                  </a:lnTo>
                  <a:cubicBezTo>
                    <a:pt x="2262947" y="1270702"/>
                    <a:pt x="2258106" y="1282391"/>
                    <a:pt x="2249488" y="1291009"/>
                  </a:cubicBezTo>
                  <a:cubicBezTo>
                    <a:pt x="2240870" y="1299627"/>
                    <a:pt x="2229181" y="1304468"/>
                    <a:pt x="2216994" y="1304468"/>
                  </a:cubicBezTo>
                  <a:lnTo>
                    <a:pt x="45953" y="1304468"/>
                  </a:lnTo>
                  <a:cubicBezTo>
                    <a:pt x="33766" y="1304468"/>
                    <a:pt x="22077" y="1299627"/>
                    <a:pt x="13459" y="1291009"/>
                  </a:cubicBezTo>
                  <a:cubicBezTo>
                    <a:pt x="4842" y="1282391"/>
                    <a:pt x="0" y="1270702"/>
                    <a:pt x="0" y="1258515"/>
                  </a:cubicBezTo>
                  <a:lnTo>
                    <a:pt x="0" y="45953"/>
                  </a:lnTo>
                  <a:cubicBezTo>
                    <a:pt x="0" y="33766"/>
                    <a:pt x="4842" y="22077"/>
                    <a:pt x="13459" y="13459"/>
                  </a:cubicBezTo>
                  <a:cubicBezTo>
                    <a:pt x="22077" y="4842"/>
                    <a:pt x="33766" y="0"/>
                    <a:pt x="45953" y="0"/>
                  </a:cubicBezTo>
                  <a:close/>
                </a:path>
              </a:pathLst>
            </a:custGeom>
            <a:solidFill>
              <a:srgbClr val="00004B"/>
            </a:solidFill>
          </p:spPr>
          <p:txBody>
            <a:bodyPr/>
            <a:lstStyle/>
            <a:p>
              <a:endParaRPr lang="en-US"/>
            </a:p>
          </p:txBody>
        </p:sp>
        <p:sp>
          <p:nvSpPr>
            <p:cNvPr id="7" name="TextBox 7"/>
            <p:cNvSpPr txBox="1"/>
            <p:nvPr/>
          </p:nvSpPr>
          <p:spPr>
            <a:xfrm>
              <a:off x="0" y="-47625"/>
              <a:ext cx="2262947" cy="135209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7691971" y="2825940"/>
            <a:ext cx="7026267" cy="6692519"/>
          </a:xfrm>
          <a:custGeom>
            <a:avLst/>
            <a:gdLst/>
            <a:ahLst/>
            <a:cxnLst/>
            <a:rect l="l" t="t" r="r" b="b"/>
            <a:pathLst>
              <a:path w="7026267" h="6692519">
                <a:moveTo>
                  <a:pt x="0" y="0"/>
                </a:moveTo>
                <a:lnTo>
                  <a:pt x="7026267" y="0"/>
                </a:lnTo>
                <a:lnTo>
                  <a:pt x="7026267" y="6692520"/>
                </a:lnTo>
                <a:lnTo>
                  <a:pt x="0" y="66925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3114051" y="6996819"/>
            <a:ext cx="4260485" cy="3493598"/>
          </a:xfrm>
          <a:custGeom>
            <a:avLst/>
            <a:gdLst/>
            <a:ahLst/>
            <a:cxnLst/>
            <a:rect l="l" t="t" r="r" b="b"/>
            <a:pathLst>
              <a:path w="4260485" h="3493598">
                <a:moveTo>
                  <a:pt x="0" y="0"/>
                </a:moveTo>
                <a:lnTo>
                  <a:pt x="4260485" y="0"/>
                </a:lnTo>
                <a:lnTo>
                  <a:pt x="4260485" y="3493597"/>
                </a:lnTo>
                <a:lnTo>
                  <a:pt x="0" y="349359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Freeform 10"/>
          <p:cNvSpPr/>
          <p:nvPr/>
        </p:nvSpPr>
        <p:spPr>
          <a:xfrm>
            <a:off x="13702390" y="5473803"/>
            <a:ext cx="4301428" cy="5453474"/>
          </a:xfrm>
          <a:custGeom>
            <a:avLst/>
            <a:gdLst/>
            <a:ahLst/>
            <a:cxnLst/>
            <a:rect l="l" t="t" r="r" b="b"/>
            <a:pathLst>
              <a:path w="4301428" h="5453474">
                <a:moveTo>
                  <a:pt x="0" y="0"/>
                </a:moveTo>
                <a:lnTo>
                  <a:pt x="4301428" y="0"/>
                </a:lnTo>
                <a:lnTo>
                  <a:pt x="4301428" y="5453475"/>
                </a:lnTo>
                <a:lnTo>
                  <a:pt x="0" y="54534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14634166" y="29330"/>
            <a:ext cx="2437877" cy="2588479"/>
          </a:xfrm>
          <a:custGeom>
            <a:avLst/>
            <a:gdLst/>
            <a:ahLst/>
            <a:cxnLst/>
            <a:rect l="l" t="t" r="r" b="b"/>
            <a:pathLst>
              <a:path w="2437877" h="2588479">
                <a:moveTo>
                  <a:pt x="0" y="0"/>
                </a:moveTo>
                <a:lnTo>
                  <a:pt x="2437877" y="0"/>
                </a:lnTo>
                <a:lnTo>
                  <a:pt x="2437877" y="2588480"/>
                </a:lnTo>
                <a:lnTo>
                  <a:pt x="0" y="2588480"/>
                </a:lnTo>
                <a:lnTo>
                  <a:pt x="0" y="0"/>
                </a:lnTo>
                <a:close/>
              </a:path>
            </a:pathLst>
          </a:custGeom>
          <a:blipFill>
            <a:blip r:embed="rId6"/>
            <a:stretch>
              <a:fillRect/>
            </a:stretch>
          </a:blipFill>
        </p:spPr>
        <p:txBody>
          <a:bodyPr/>
          <a:lstStyle/>
          <a:p>
            <a:endParaRPr lang="en-US"/>
          </a:p>
        </p:txBody>
      </p:sp>
      <p:sp>
        <p:nvSpPr>
          <p:cNvPr id="12" name="TextBox 12"/>
          <p:cNvSpPr txBox="1"/>
          <p:nvPr/>
        </p:nvSpPr>
        <p:spPr>
          <a:xfrm>
            <a:off x="308558" y="7539744"/>
            <a:ext cx="2805494" cy="771525"/>
          </a:xfrm>
          <a:prstGeom prst="rect">
            <a:avLst/>
          </a:prstGeom>
        </p:spPr>
        <p:txBody>
          <a:bodyPr lIns="0" tIns="0" rIns="0" bIns="0" rtlCol="0" anchor="t">
            <a:spAutoFit/>
          </a:bodyPr>
          <a:lstStyle/>
          <a:p>
            <a:pPr algn="ctr">
              <a:lnSpc>
                <a:spcPts val="6299"/>
              </a:lnSpc>
              <a:spcBef>
                <a:spcPct val="0"/>
              </a:spcBef>
            </a:pPr>
            <a:r>
              <a:rPr lang="en-US" sz="4500">
                <a:solidFill>
                  <a:srgbClr val="FFFFFF"/>
                </a:solidFill>
                <a:latin typeface="Cyrillic Bodoni Condensed"/>
                <a:ea typeface="Cyrillic Bodoni Condensed"/>
                <a:cs typeface="Cyrillic Bodoni Condensed"/>
                <a:sym typeface="Cyrillic Bodoni Condensed"/>
              </a:rPr>
              <a:t>Grassy Narrows</a:t>
            </a:r>
          </a:p>
        </p:txBody>
      </p:sp>
      <p:sp>
        <p:nvSpPr>
          <p:cNvPr id="13" name="TextBox 13"/>
          <p:cNvSpPr txBox="1"/>
          <p:nvPr/>
        </p:nvSpPr>
        <p:spPr>
          <a:xfrm>
            <a:off x="15273148" y="2963982"/>
            <a:ext cx="2031696" cy="771525"/>
          </a:xfrm>
          <a:prstGeom prst="rect">
            <a:avLst/>
          </a:prstGeom>
        </p:spPr>
        <p:txBody>
          <a:bodyPr lIns="0" tIns="0" rIns="0" bIns="0" rtlCol="0" anchor="t">
            <a:spAutoFit/>
          </a:bodyPr>
          <a:lstStyle/>
          <a:p>
            <a:pPr algn="ctr">
              <a:lnSpc>
                <a:spcPts val="6299"/>
              </a:lnSpc>
              <a:spcBef>
                <a:spcPct val="0"/>
              </a:spcBef>
            </a:pPr>
            <a:r>
              <a:rPr lang="en-US" sz="4500">
                <a:solidFill>
                  <a:srgbClr val="FFFFFF"/>
                </a:solidFill>
                <a:latin typeface="Cyrillic Bodoni Condensed"/>
                <a:ea typeface="Cyrillic Bodoni Condensed"/>
                <a:cs typeface="Cyrillic Bodoni Condensed"/>
                <a:sym typeface="Cyrillic Bodoni Condensed"/>
              </a:rPr>
              <a:t>Winnipeg</a:t>
            </a:r>
          </a:p>
        </p:txBody>
      </p:sp>
      <p:sp>
        <p:nvSpPr>
          <p:cNvPr id="14" name="TextBox 14"/>
          <p:cNvSpPr txBox="1"/>
          <p:nvPr/>
        </p:nvSpPr>
        <p:spPr>
          <a:xfrm>
            <a:off x="1675806" y="159357"/>
            <a:ext cx="5406925" cy="1495020"/>
          </a:xfrm>
          <a:prstGeom prst="rect">
            <a:avLst/>
          </a:prstGeom>
        </p:spPr>
        <p:txBody>
          <a:bodyPr lIns="0" tIns="0" rIns="0" bIns="0" rtlCol="0" anchor="t">
            <a:spAutoFit/>
          </a:bodyPr>
          <a:lstStyle/>
          <a:p>
            <a:pPr algn="ctr">
              <a:lnSpc>
                <a:spcPts val="12158"/>
              </a:lnSpc>
              <a:spcBef>
                <a:spcPct val="0"/>
              </a:spcBef>
            </a:pPr>
            <a:r>
              <a:rPr lang="en-US" sz="8684">
                <a:solidFill>
                  <a:srgbClr val="FFFFFF"/>
                </a:solidFill>
                <a:latin typeface="Cyrillic Bodoni Condensed"/>
                <a:ea typeface="Cyrillic Bodoni Condensed"/>
                <a:cs typeface="Cyrillic Bodoni Condensed"/>
                <a:sym typeface="Cyrillic Bodoni Condensed"/>
              </a:rPr>
              <a:t>Support / Aid</a:t>
            </a:r>
          </a:p>
        </p:txBody>
      </p:sp>
      <p:sp>
        <p:nvSpPr>
          <p:cNvPr id="15" name="TextBox 15"/>
          <p:cNvSpPr txBox="1"/>
          <p:nvPr/>
        </p:nvSpPr>
        <p:spPr>
          <a:xfrm>
            <a:off x="130794" y="2302052"/>
            <a:ext cx="9013206" cy="4403328"/>
          </a:xfrm>
          <a:prstGeom prst="rect">
            <a:avLst/>
          </a:prstGeom>
        </p:spPr>
        <p:txBody>
          <a:bodyPr lIns="0" tIns="0" rIns="0" bIns="0" rtlCol="0" anchor="t">
            <a:spAutoFit/>
          </a:bodyPr>
          <a:lstStyle/>
          <a:p>
            <a:pPr marL="927688" lvl="1" indent="-463844" algn="l">
              <a:lnSpc>
                <a:spcPts val="4984"/>
              </a:lnSpc>
              <a:buFont typeface="Arial"/>
              <a:buChar char="•"/>
            </a:pPr>
            <a:r>
              <a:rPr lang="en-US" sz="4296">
                <a:solidFill>
                  <a:srgbClr val="FFFFFF"/>
                </a:solidFill>
                <a:latin typeface="Cyrillic Bodoni Condensed"/>
                <a:ea typeface="Cyrillic Bodoni Condensed"/>
                <a:cs typeface="Cyrillic Bodoni Condensed"/>
                <a:sym typeface="Cyrillic Bodoni Condensed"/>
              </a:rPr>
              <a:t>Members of Grassy Narrows need to attend appointments in Winnipeg.</a:t>
            </a:r>
          </a:p>
          <a:p>
            <a:pPr marL="927688" lvl="1" indent="-463844" algn="l">
              <a:lnSpc>
                <a:spcPts val="4984"/>
              </a:lnSpc>
              <a:buFont typeface="Arial"/>
              <a:buChar char="•"/>
            </a:pPr>
            <a:r>
              <a:rPr lang="en-US" sz="4296">
                <a:solidFill>
                  <a:srgbClr val="FFFFFF"/>
                </a:solidFill>
                <a:latin typeface="Cyrillic Bodoni Condensed"/>
                <a:ea typeface="Cyrillic Bodoni Condensed"/>
                <a:cs typeface="Cyrillic Bodoni Condensed"/>
                <a:sym typeface="Cyrillic Bodoni Condensed"/>
              </a:rPr>
              <a:t>Only a portion of travel is covered by medical services.</a:t>
            </a:r>
          </a:p>
          <a:p>
            <a:pPr marL="927688" lvl="1" indent="-463844" algn="l">
              <a:lnSpc>
                <a:spcPts val="4984"/>
              </a:lnSpc>
              <a:buFont typeface="Arial"/>
              <a:buChar char="•"/>
            </a:pPr>
            <a:r>
              <a:rPr lang="en-US" sz="4296">
                <a:solidFill>
                  <a:srgbClr val="FFFFFF"/>
                </a:solidFill>
                <a:latin typeface="Cyrillic Bodoni Condensed"/>
                <a:ea typeface="Cyrillic Bodoni Condensed"/>
                <a:cs typeface="Cyrillic Bodoni Condensed"/>
                <a:sym typeface="Cyrillic Bodoni Condensed"/>
              </a:rPr>
              <a:t>Medical facility was promised but has been delayed for almost a decade.</a:t>
            </a:r>
          </a:p>
          <a:p>
            <a:pPr marL="927688" lvl="1" indent="-463844" algn="l">
              <a:lnSpc>
                <a:spcPts val="4984"/>
              </a:lnSpc>
              <a:buFont typeface="Arial"/>
              <a:buChar char="•"/>
            </a:pPr>
            <a:r>
              <a:rPr lang="en-US" sz="4296">
                <a:solidFill>
                  <a:srgbClr val="FFFFFF"/>
                </a:solidFill>
                <a:latin typeface="Cyrillic Bodoni Condensed"/>
                <a:ea typeface="Cyrillic Bodoni Condensed"/>
                <a:cs typeface="Cyrillic Bodoni Condensed"/>
                <a:sym typeface="Cyrillic Bodoni Condensed"/>
              </a:rPr>
              <a:t>Poisoned waters still not addressed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grpSp>
        <p:nvGrpSpPr>
          <p:cNvPr id="2" name="Group 2"/>
          <p:cNvGrpSpPr/>
          <p:nvPr/>
        </p:nvGrpSpPr>
        <p:grpSpPr>
          <a:xfrm>
            <a:off x="179233" y="-2926046"/>
            <a:ext cx="10384454" cy="4952902"/>
            <a:chOff x="0" y="0"/>
            <a:chExt cx="2735000" cy="1304468"/>
          </a:xfrm>
        </p:grpSpPr>
        <p:sp>
          <p:nvSpPr>
            <p:cNvPr id="3" name="Freeform 3"/>
            <p:cNvSpPr/>
            <p:nvPr/>
          </p:nvSpPr>
          <p:spPr>
            <a:xfrm>
              <a:off x="0" y="0"/>
              <a:ext cx="2735000" cy="1304468"/>
            </a:xfrm>
            <a:custGeom>
              <a:avLst/>
              <a:gdLst/>
              <a:ahLst/>
              <a:cxnLst/>
              <a:rect l="l" t="t" r="r" b="b"/>
              <a:pathLst>
                <a:path w="2735000" h="1304468">
                  <a:moveTo>
                    <a:pt x="38022" y="0"/>
                  </a:moveTo>
                  <a:lnTo>
                    <a:pt x="2696978" y="0"/>
                  </a:lnTo>
                  <a:cubicBezTo>
                    <a:pt x="2717977" y="0"/>
                    <a:pt x="2735000" y="17023"/>
                    <a:pt x="2735000" y="38022"/>
                  </a:cubicBezTo>
                  <a:lnTo>
                    <a:pt x="2735000" y="1266446"/>
                  </a:lnTo>
                  <a:cubicBezTo>
                    <a:pt x="2735000" y="1287445"/>
                    <a:pt x="2717977" y="1304468"/>
                    <a:pt x="2696978" y="1304468"/>
                  </a:cubicBezTo>
                  <a:lnTo>
                    <a:pt x="38022" y="1304468"/>
                  </a:lnTo>
                  <a:cubicBezTo>
                    <a:pt x="17023" y="1304468"/>
                    <a:pt x="0" y="1287445"/>
                    <a:pt x="0" y="1266446"/>
                  </a:cubicBezTo>
                  <a:lnTo>
                    <a:pt x="0" y="38022"/>
                  </a:lnTo>
                  <a:cubicBezTo>
                    <a:pt x="0" y="17023"/>
                    <a:pt x="17023" y="0"/>
                    <a:pt x="38022" y="0"/>
                  </a:cubicBezTo>
                  <a:close/>
                </a:path>
              </a:pathLst>
            </a:custGeom>
            <a:solidFill>
              <a:srgbClr val="00004B"/>
            </a:solidFill>
          </p:spPr>
          <p:txBody>
            <a:bodyPr/>
            <a:lstStyle/>
            <a:p>
              <a:endParaRPr lang="en-US"/>
            </a:p>
          </p:txBody>
        </p:sp>
        <p:sp>
          <p:nvSpPr>
            <p:cNvPr id="4" name="TextBox 4"/>
            <p:cNvSpPr txBox="1"/>
            <p:nvPr/>
          </p:nvSpPr>
          <p:spPr>
            <a:xfrm>
              <a:off x="0" y="-47625"/>
              <a:ext cx="2735000" cy="135209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6322231" y="3356531"/>
            <a:ext cx="11740362" cy="5901769"/>
            <a:chOff x="0" y="0"/>
            <a:chExt cx="3092112" cy="1554375"/>
          </a:xfrm>
        </p:grpSpPr>
        <p:sp>
          <p:nvSpPr>
            <p:cNvPr id="6" name="Freeform 6"/>
            <p:cNvSpPr/>
            <p:nvPr/>
          </p:nvSpPr>
          <p:spPr>
            <a:xfrm>
              <a:off x="0" y="0"/>
              <a:ext cx="3092112" cy="1554375"/>
            </a:xfrm>
            <a:custGeom>
              <a:avLst/>
              <a:gdLst/>
              <a:ahLst/>
              <a:cxnLst/>
              <a:rect l="l" t="t" r="r" b="b"/>
              <a:pathLst>
                <a:path w="3092112" h="1554375">
                  <a:moveTo>
                    <a:pt x="33631" y="0"/>
                  </a:moveTo>
                  <a:lnTo>
                    <a:pt x="3058481" y="0"/>
                  </a:lnTo>
                  <a:cubicBezTo>
                    <a:pt x="3077055" y="0"/>
                    <a:pt x="3092112" y="15057"/>
                    <a:pt x="3092112" y="33631"/>
                  </a:cubicBezTo>
                  <a:lnTo>
                    <a:pt x="3092112" y="1520745"/>
                  </a:lnTo>
                  <a:cubicBezTo>
                    <a:pt x="3092112" y="1539318"/>
                    <a:pt x="3077055" y="1554375"/>
                    <a:pt x="3058481" y="1554375"/>
                  </a:cubicBezTo>
                  <a:lnTo>
                    <a:pt x="33631" y="1554375"/>
                  </a:lnTo>
                  <a:cubicBezTo>
                    <a:pt x="15057" y="1554375"/>
                    <a:pt x="0" y="1539318"/>
                    <a:pt x="0" y="1520745"/>
                  </a:cubicBezTo>
                  <a:lnTo>
                    <a:pt x="0" y="33631"/>
                  </a:lnTo>
                  <a:cubicBezTo>
                    <a:pt x="0" y="15057"/>
                    <a:pt x="15057" y="0"/>
                    <a:pt x="33631" y="0"/>
                  </a:cubicBezTo>
                  <a:close/>
                </a:path>
              </a:pathLst>
            </a:custGeom>
            <a:solidFill>
              <a:srgbClr val="00004B"/>
            </a:solidFill>
          </p:spPr>
          <p:txBody>
            <a:bodyPr/>
            <a:lstStyle/>
            <a:p>
              <a:endParaRPr lang="en-US"/>
            </a:p>
          </p:txBody>
        </p:sp>
        <p:sp>
          <p:nvSpPr>
            <p:cNvPr id="7" name="TextBox 7"/>
            <p:cNvSpPr txBox="1"/>
            <p:nvPr/>
          </p:nvSpPr>
          <p:spPr>
            <a:xfrm>
              <a:off x="0" y="-47625"/>
              <a:ext cx="3092112" cy="16020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179233" y="5525571"/>
            <a:ext cx="6083028" cy="5226335"/>
          </a:xfrm>
          <a:custGeom>
            <a:avLst/>
            <a:gdLst/>
            <a:ahLst/>
            <a:cxnLst/>
            <a:rect l="l" t="t" r="r" b="b"/>
            <a:pathLst>
              <a:path w="6083028" h="5226335">
                <a:moveTo>
                  <a:pt x="0" y="0"/>
                </a:moveTo>
                <a:lnTo>
                  <a:pt x="6083027" y="0"/>
                </a:lnTo>
                <a:lnTo>
                  <a:pt x="6083027" y="5226334"/>
                </a:lnTo>
                <a:lnTo>
                  <a:pt x="0" y="5226334"/>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6917704" y="3981694"/>
            <a:ext cx="10549414" cy="4689544"/>
          </a:xfrm>
          <a:prstGeom prst="rect">
            <a:avLst/>
          </a:prstGeom>
        </p:spPr>
        <p:txBody>
          <a:bodyPr lIns="0" tIns="0" rIns="0" bIns="0" rtlCol="0" anchor="t">
            <a:spAutoFit/>
          </a:bodyPr>
          <a:lstStyle/>
          <a:p>
            <a:pPr algn="ctr">
              <a:lnSpc>
                <a:spcPts val="6185"/>
              </a:lnSpc>
              <a:spcBef>
                <a:spcPct val="0"/>
              </a:spcBef>
            </a:pPr>
            <a:r>
              <a:rPr lang="en-US" sz="5425">
                <a:solidFill>
                  <a:srgbClr val="FFFFFF"/>
                </a:solidFill>
                <a:latin typeface="Cyrillic Bodoni Condensed"/>
                <a:ea typeface="Cyrillic Bodoni Condensed"/>
                <a:cs typeface="Cyrillic Bodoni Condensed"/>
                <a:sym typeface="Cyrillic Bodoni Condensed"/>
              </a:rPr>
              <a:t>Elder Judy Da Silva from Grassy Narrows explains how Indigenous people are constantly facing pollution, and while others are compensated in a timely fashion, Grassy Narrows has been experiencing negative impacts for decacdes.</a:t>
            </a:r>
          </a:p>
        </p:txBody>
      </p:sp>
      <p:sp>
        <p:nvSpPr>
          <p:cNvPr id="10" name="Freeform 10">
            <a:hlinkClick r:id="rId4" tooltip="https://www.cbc.ca/player/play/video/9.6410922"/>
          </p:cNvPr>
          <p:cNvSpPr/>
          <p:nvPr/>
        </p:nvSpPr>
        <p:spPr>
          <a:xfrm>
            <a:off x="12846500" y="472048"/>
            <a:ext cx="3615833" cy="1554808"/>
          </a:xfrm>
          <a:custGeom>
            <a:avLst/>
            <a:gdLst/>
            <a:ahLst/>
            <a:cxnLst/>
            <a:rect l="l" t="t" r="r" b="b"/>
            <a:pathLst>
              <a:path w="3615833" h="1554808">
                <a:moveTo>
                  <a:pt x="0" y="0"/>
                </a:moveTo>
                <a:lnTo>
                  <a:pt x="3615833" y="0"/>
                </a:lnTo>
                <a:lnTo>
                  <a:pt x="3615833" y="1554809"/>
                </a:lnTo>
                <a:lnTo>
                  <a:pt x="0" y="155480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178412" y="-13648"/>
            <a:ext cx="10526177" cy="1878719"/>
          </a:xfrm>
          <a:prstGeom prst="rect">
            <a:avLst/>
          </a:prstGeom>
        </p:spPr>
        <p:txBody>
          <a:bodyPr wrap="square" lIns="0" tIns="0" rIns="0" bIns="0" rtlCol="0" anchor="t">
            <a:spAutoFit/>
          </a:bodyPr>
          <a:lstStyle/>
          <a:p>
            <a:pPr algn="ctr">
              <a:lnSpc>
                <a:spcPts val="15164"/>
              </a:lnSpc>
              <a:spcBef>
                <a:spcPct val="0"/>
              </a:spcBef>
            </a:pPr>
            <a:r>
              <a:rPr lang="en-US" sz="10832" dirty="0">
                <a:solidFill>
                  <a:srgbClr val="FFFFFF"/>
                </a:solidFill>
                <a:latin typeface="Cyrillic Bodoni Condensed"/>
                <a:ea typeface="Cyrillic Bodoni Condensed"/>
                <a:cs typeface="Cyrillic Bodoni Condensed"/>
                <a:sym typeface="Cyrillic Bodoni Condensed"/>
              </a:rPr>
              <a:t>Environmental Injustice</a:t>
            </a:r>
          </a:p>
        </p:txBody>
      </p:sp>
      <p:sp>
        <p:nvSpPr>
          <p:cNvPr id="12" name="TextBox 12"/>
          <p:cNvSpPr txBox="1"/>
          <p:nvPr/>
        </p:nvSpPr>
        <p:spPr>
          <a:xfrm>
            <a:off x="12039600" y="1873300"/>
            <a:ext cx="5696413" cy="989823"/>
          </a:xfrm>
          <a:prstGeom prst="rect">
            <a:avLst/>
          </a:prstGeom>
        </p:spPr>
        <p:txBody>
          <a:bodyPr wrap="square" lIns="0" tIns="0" rIns="0" bIns="0" rtlCol="0" anchor="t">
            <a:spAutoFit/>
          </a:bodyPr>
          <a:lstStyle/>
          <a:p>
            <a:pPr algn="ctr">
              <a:lnSpc>
                <a:spcPts val="8019"/>
              </a:lnSpc>
              <a:spcBef>
                <a:spcPct val="0"/>
              </a:spcBef>
            </a:pPr>
            <a:r>
              <a:rPr lang="en-US" sz="5727" u="sng" dirty="0">
                <a:solidFill>
                  <a:srgbClr val="00004B"/>
                </a:solidFill>
                <a:latin typeface="Cyrillic Bodoni Condensed"/>
                <a:ea typeface="Cyrillic Bodoni Condensed"/>
                <a:cs typeface="Cyrillic Bodoni Condensed"/>
                <a:sym typeface="Cyrillic Bodoni Condensed"/>
                <a:hlinkClick r:id="rId4" tooltip="https://www.cbc.ca/player/play/video/9.6410922"/>
              </a:rPr>
              <a:t>Video of Judy DaSilva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9695853" y="4258568"/>
            <a:ext cx="10646238" cy="6028432"/>
          </a:xfrm>
          <a:custGeom>
            <a:avLst/>
            <a:gdLst/>
            <a:ahLst/>
            <a:cxnLst/>
            <a:rect l="l" t="t" r="r" b="b"/>
            <a:pathLst>
              <a:path w="10646238" h="6028432">
                <a:moveTo>
                  <a:pt x="0" y="0"/>
                </a:moveTo>
                <a:lnTo>
                  <a:pt x="10646237" y="0"/>
                </a:lnTo>
                <a:lnTo>
                  <a:pt x="10646237" y="6028432"/>
                </a:lnTo>
                <a:lnTo>
                  <a:pt x="0" y="6028432"/>
                </a:lnTo>
                <a:lnTo>
                  <a:pt x="0" y="0"/>
                </a:lnTo>
                <a:close/>
              </a:path>
            </a:pathLst>
          </a:custGeom>
          <a:blipFill>
            <a:blip r:embed="rId3"/>
            <a:stretch>
              <a:fillRect/>
            </a:stretch>
          </a:blipFill>
        </p:spPr>
        <p:txBody>
          <a:bodyPr/>
          <a:lstStyle/>
          <a:p>
            <a:endParaRPr lang="en-US"/>
          </a:p>
        </p:txBody>
      </p:sp>
      <p:sp>
        <p:nvSpPr>
          <p:cNvPr id="3" name="Freeform 3"/>
          <p:cNvSpPr/>
          <p:nvPr/>
        </p:nvSpPr>
        <p:spPr>
          <a:xfrm>
            <a:off x="2046647" y="4478628"/>
            <a:ext cx="5341407" cy="4213035"/>
          </a:xfrm>
          <a:custGeom>
            <a:avLst/>
            <a:gdLst/>
            <a:ahLst/>
            <a:cxnLst/>
            <a:rect l="l" t="t" r="r" b="b"/>
            <a:pathLst>
              <a:path w="5341407" h="4213035">
                <a:moveTo>
                  <a:pt x="0" y="0"/>
                </a:moveTo>
                <a:lnTo>
                  <a:pt x="5341407" y="0"/>
                </a:lnTo>
                <a:lnTo>
                  <a:pt x="5341407" y="4213034"/>
                </a:lnTo>
                <a:lnTo>
                  <a:pt x="0" y="42130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2485249" y="958773"/>
            <a:ext cx="13317502" cy="2512924"/>
            <a:chOff x="0" y="0"/>
            <a:chExt cx="3507490" cy="661840"/>
          </a:xfrm>
        </p:grpSpPr>
        <p:sp>
          <p:nvSpPr>
            <p:cNvPr id="5" name="Freeform 5"/>
            <p:cNvSpPr/>
            <p:nvPr/>
          </p:nvSpPr>
          <p:spPr>
            <a:xfrm>
              <a:off x="0" y="0"/>
              <a:ext cx="3507490" cy="661840"/>
            </a:xfrm>
            <a:custGeom>
              <a:avLst/>
              <a:gdLst/>
              <a:ahLst/>
              <a:cxnLst/>
              <a:rect l="l" t="t" r="r" b="b"/>
              <a:pathLst>
                <a:path w="3507490" h="661840">
                  <a:moveTo>
                    <a:pt x="29648" y="0"/>
                  </a:moveTo>
                  <a:lnTo>
                    <a:pt x="3477842" y="0"/>
                  </a:lnTo>
                  <a:cubicBezTo>
                    <a:pt x="3485705" y="0"/>
                    <a:pt x="3493246" y="3124"/>
                    <a:pt x="3498807" y="8684"/>
                  </a:cubicBezTo>
                  <a:cubicBezTo>
                    <a:pt x="3504367" y="14244"/>
                    <a:pt x="3507490" y="21785"/>
                    <a:pt x="3507490" y="29648"/>
                  </a:cubicBezTo>
                  <a:lnTo>
                    <a:pt x="3507490" y="632192"/>
                  </a:lnTo>
                  <a:cubicBezTo>
                    <a:pt x="3507490" y="640055"/>
                    <a:pt x="3504367" y="647596"/>
                    <a:pt x="3498807" y="653156"/>
                  </a:cubicBezTo>
                  <a:cubicBezTo>
                    <a:pt x="3493246" y="658716"/>
                    <a:pt x="3485705" y="661840"/>
                    <a:pt x="3477842" y="661840"/>
                  </a:cubicBezTo>
                  <a:lnTo>
                    <a:pt x="29648" y="661840"/>
                  </a:lnTo>
                  <a:cubicBezTo>
                    <a:pt x="21785" y="661840"/>
                    <a:pt x="14244" y="658716"/>
                    <a:pt x="8684" y="653156"/>
                  </a:cubicBezTo>
                  <a:cubicBezTo>
                    <a:pt x="3124" y="647596"/>
                    <a:pt x="0" y="640055"/>
                    <a:pt x="0" y="632192"/>
                  </a:cubicBezTo>
                  <a:lnTo>
                    <a:pt x="0" y="29648"/>
                  </a:lnTo>
                  <a:cubicBezTo>
                    <a:pt x="0" y="21785"/>
                    <a:pt x="3124" y="14244"/>
                    <a:pt x="8684" y="8684"/>
                  </a:cubicBezTo>
                  <a:cubicBezTo>
                    <a:pt x="14244" y="3124"/>
                    <a:pt x="21785" y="0"/>
                    <a:pt x="29648" y="0"/>
                  </a:cubicBezTo>
                  <a:close/>
                </a:path>
              </a:pathLst>
            </a:custGeom>
            <a:solidFill>
              <a:srgbClr val="00004B"/>
            </a:solidFill>
          </p:spPr>
          <p:txBody>
            <a:bodyPr/>
            <a:lstStyle/>
            <a:p>
              <a:endParaRPr lang="en-US"/>
            </a:p>
          </p:txBody>
        </p:sp>
        <p:sp>
          <p:nvSpPr>
            <p:cNvPr id="6" name="TextBox 6"/>
            <p:cNvSpPr txBox="1"/>
            <p:nvPr/>
          </p:nvSpPr>
          <p:spPr>
            <a:xfrm>
              <a:off x="0" y="-47625"/>
              <a:ext cx="3507490" cy="70946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2962705" y="1295278"/>
            <a:ext cx="12362589" cy="1649414"/>
          </a:xfrm>
          <a:prstGeom prst="rect">
            <a:avLst/>
          </a:prstGeom>
        </p:spPr>
        <p:txBody>
          <a:bodyPr lIns="0" tIns="0" rIns="0" bIns="0" rtlCol="0" anchor="t">
            <a:spAutoFit/>
          </a:bodyPr>
          <a:lstStyle/>
          <a:p>
            <a:pPr algn="ctr">
              <a:lnSpc>
                <a:spcPts val="13611"/>
              </a:lnSpc>
              <a:spcBef>
                <a:spcPct val="0"/>
              </a:spcBef>
            </a:pPr>
            <a:r>
              <a:rPr lang="en-US" sz="9722">
                <a:solidFill>
                  <a:srgbClr val="FFFFFF"/>
                </a:solidFill>
                <a:latin typeface="Cyrillic Bodoni Condensed"/>
                <a:ea typeface="Cyrillic Bodoni Condensed"/>
                <a:cs typeface="Cyrillic Bodoni Condensed"/>
                <a:sym typeface="Cyrillic Bodoni Condensed"/>
              </a:rPr>
              <a:t>What is Environmental Racism?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9692054" y="4258568"/>
            <a:ext cx="10646238" cy="6028432"/>
          </a:xfrm>
          <a:custGeom>
            <a:avLst/>
            <a:gdLst/>
            <a:ahLst/>
            <a:cxnLst/>
            <a:rect l="l" t="t" r="r" b="b"/>
            <a:pathLst>
              <a:path w="10646238" h="6028432">
                <a:moveTo>
                  <a:pt x="0" y="0"/>
                </a:moveTo>
                <a:lnTo>
                  <a:pt x="10646238" y="0"/>
                </a:lnTo>
                <a:lnTo>
                  <a:pt x="10646238" y="6028432"/>
                </a:lnTo>
                <a:lnTo>
                  <a:pt x="0" y="6028432"/>
                </a:lnTo>
                <a:lnTo>
                  <a:pt x="0" y="0"/>
                </a:lnTo>
                <a:close/>
              </a:path>
            </a:pathLst>
          </a:custGeom>
          <a:blipFill>
            <a:blip r:embed="rId3"/>
            <a:stretch>
              <a:fillRect/>
            </a:stretch>
          </a:blipFill>
        </p:spPr>
        <p:txBody>
          <a:bodyPr/>
          <a:lstStyle/>
          <a:p>
            <a:endParaRPr lang="en-US"/>
          </a:p>
        </p:txBody>
      </p:sp>
      <p:sp>
        <p:nvSpPr>
          <p:cNvPr id="3" name="Freeform 3"/>
          <p:cNvSpPr/>
          <p:nvPr/>
        </p:nvSpPr>
        <p:spPr>
          <a:xfrm rot="1483970">
            <a:off x="14182672" y="726972"/>
            <a:ext cx="3307388" cy="2608702"/>
          </a:xfrm>
          <a:custGeom>
            <a:avLst/>
            <a:gdLst/>
            <a:ahLst/>
            <a:cxnLst/>
            <a:rect l="l" t="t" r="r" b="b"/>
            <a:pathLst>
              <a:path w="3307388" h="2608702">
                <a:moveTo>
                  <a:pt x="0" y="0"/>
                </a:moveTo>
                <a:lnTo>
                  <a:pt x="3307388" y="0"/>
                </a:lnTo>
                <a:lnTo>
                  <a:pt x="3307388" y="2608702"/>
                </a:lnTo>
                <a:lnTo>
                  <a:pt x="0" y="26087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4" name="Group 4"/>
          <p:cNvGrpSpPr/>
          <p:nvPr/>
        </p:nvGrpSpPr>
        <p:grpSpPr>
          <a:xfrm>
            <a:off x="181147" y="736012"/>
            <a:ext cx="13053333" cy="2481845"/>
            <a:chOff x="0" y="0"/>
            <a:chExt cx="3437915" cy="653655"/>
          </a:xfrm>
        </p:grpSpPr>
        <p:sp>
          <p:nvSpPr>
            <p:cNvPr id="5" name="Freeform 5"/>
            <p:cNvSpPr/>
            <p:nvPr/>
          </p:nvSpPr>
          <p:spPr>
            <a:xfrm>
              <a:off x="0" y="0"/>
              <a:ext cx="3437915" cy="653655"/>
            </a:xfrm>
            <a:custGeom>
              <a:avLst/>
              <a:gdLst/>
              <a:ahLst/>
              <a:cxnLst/>
              <a:rect l="l" t="t" r="r" b="b"/>
              <a:pathLst>
                <a:path w="3437915" h="653655">
                  <a:moveTo>
                    <a:pt x="30248" y="0"/>
                  </a:moveTo>
                  <a:lnTo>
                    <a:pt x="3407667" y="0"/>
                  </a:lnTo>
                  <a:cubicBezTo>
                    <a:pt x="3424372" y="0"/>
                    <a:pt x="3437915" y="13543"/>
                    <a:pt x="3437915" y="30248"/>
                  </a:cubicBezTo>
                  <a:lnTo>
                    <a:pt x="3437915" y="623407"/>
                  </a:lnTo>
                  <a:cubicBezTo>
                    <a:pt x="3437915" y="640112"/>
                    <a:pt x="3424372" y="653655"/>
                    <a:pt x="3407667" y="653655"/>
                  </a:cubicBezTo>
                  <a:lnTo>
                    <a:pt x="30248" y="653655"/>
                  </a:lnTo>
                  <a:cubicBezTo>
                    <a:pt x="13543" y="653655"/>
                    <a:pt x="0" y="640112"/>
                    <a:pt x="0" y="623407"/>
                  </a:cubicBezTo>
                  <a:lnTo>
                    <a:pt x="0" y="30248"/>
                  </a:lnTo>
                  <a:cubicBezTo>
                    <a:pt x="0" y="13543"/>
                    <a:pt x="13543" y="0"/>
                    <a:pt x="30248" y="0"/>
                  </a:cubicBezTo>
                  <a:close/>
                </a:path>
              </a:pathLst>
            </a:custGeom>
            <a:solidFill>
              <a:srgbClr val="00004B"/>
            </a:solidFill>
          </p:spPr>
          <p:txBody>
            <a:bodyPr/>
            <a:lstStyle/>
            <a:p>
              <a:endParaRPr lang="en-US"/>
            </a:p>
          </p:txBody>
        </p:sp>
        <p:sp>
          <p:nvSpPr>
            <p:cNvPr id="6" name="TextBox 6"/>
            <p:cNvSpPr txBox="1"/>
            <p:nvPr/>
          </p:nvSpPr>
          <p:spPr>
            <a:xfrm>
              <a:off x="0" y="-47625"/>
              <a:ext cx="3437915" cy="701280"/>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526519" y="1111366"/>
            <a:ext cx="12362589" cy="1649414"/>
          </a:xfrm>
          <a:prstGeom prst="rect">
            <a:avLst/>
          </a:prstGeom>
        </p:spPr>
        <p:txBody>
          <a:bodyPr lIns="0" tIns="0" rIns="0" bIns="0" rtlCol="0" anchor="t">
            <a:spAutoFit/>
          </a:bodyPr>
          <a:lstStyle/>
          <a:p>
            <a:pPr algn="ctr">
              <a:lnSpc>
                <a:spcPts val="13611"/>
              </a:lnSpc>
              <a:spcBef>
                <a:spcPct val="0"/>
              </a:spcBef>
            </a:pPr>
            <a:r>
              <a:rPr lang="en-US" sz="9722">
                <a:solidFill>
                  <a:srgbClr val="FFFFFF"/>
                </a:solidFill>
                <a:latin typeface="Cyrillic Bodoni Condensed"/>
                <a:ea typeface="Cyrillic Bodoni Condensed"/>
                <a:cs typeface="Cyrillic Bodoni Condensed"/>
                <a:sym typeface="Cyrillic Bodoni Condensed"/>
              </a:rPr>
              <a:t>What is Environmental Racism?</a:t>
            </a:r>
          </a:p>
        </p:txBody>
      </p:sp>
      <p:sp>
        <p:nvSpPr>
          <p:cNvPr id="8" name="TextBox 8"/>
          <p:cNvSpPr txBox="1"/>
          <p:nvPr/>
        </p:nvSpPr>
        <p:spPr>
          <a:xfrm>
            <a:off x="615291" y="3757913"/>
            <a:ext cx="9510908" cy="5500387"/>
          </a:xfrm>
          <a:prstGeom prst="rect">
            <a:avLst/>
          </a:prstGeom>
        </p:spPr>
        <p:txBody>
          <a:bodyPr lIns="0" tIns="0" rIns="0" bIns="0" rtlCol="0" anchor="t">
            <a:spAutoFit/>
          </a:bodyPr>
          <a:lstStyle/>
          <a:p>
            <a:pPr algn="l">
              <a:lnSpc>
                <a:spcPts val="8835"/>
              </a:lnSpc>
            </a:pPr>
            <a:r>
              <a:rPr lang="en-US" sz="6311">
                <a:solidFill>
                  <a:srgbClr val="FFFFFF"/>
                </a:solidFill>
                <a:latin typeface="Cyrillic Bodoni Condensed"/>
                <a:ea typeface="Cyrillic Bodoni Condensed"/>
                <a:cs typeface="Cyrillic Bodoni Condensed"/>
                <a:sym typeface="Cyrillic Bodoni Condensed"/>
              </a:rPr>
              <a:t>“Racialized spaces are targeted with industrial hazards because the people who live there have been historically deemed unworthy of respect.” (Ilyniak, 2014, 48).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p:cNvSpPr/>
          <p:nvPr/>
        </p:nvSpPr>
        <p:spPr>
          <a:xfrm>
            <a:off x="-544244" y="2561375"/>
            <a:ext cx="19376488" cy="4892563"/>
          </a:xfrm>
          <a:custGeom>
            <a:avLst/>
            <a:gdLst/>
            <a:ahLst/>
            <a:cxnLst/>
            <a:rect l="l" t="t" r="r" b="b"/>
            <a:pathLst>
              <a:path w="19376488" h="4892563">
                <a:moveTo>
                  <a:pt x="0" y="0"/>
                </a:moveTo>
                <a:lnTo>
                  <a:pt x="19376488" y="0"/>
                </a:lnTo>
                <a:lnTo>
                  <a:pt x="19376488" y="4892563"/>
                </a:lnTo>
                <a:lnTo>
                  <a:pt x="0" y="4892563"/>
                </a:lnTo>
                <a:lnTo>
                  <a:pt x="0" y="0"/>
                </a:lnTo>
                <a:close/>
              </a:path>
            </a:pathLst>
          </a:custGeom>
          <a:blipFill>
            <a:blip>
              <a:alphaModFix amt="31999"/>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a:hlinkClick r:id="rId4" tooltip="https://youtu.be/JgasHx0pJxM?si=_6ihDUzFajdfoV2y"/>
          </p:cNvPr>
          <p:cNvSpPr/>
          <p:nvPr/>
        </p:nvSpPr>
        <p:spPr>
          <a:xfrm>
            <a:off x="6829063" y="2950256"/>
            <a:ext cx="4629873" cy="4114800"/>
          </a:xfrm>
          <a:custGeom>
            <a:avLst/>
            <a:gdLst/>
            <a:ahLst/>
            <a:cxnLst/>
            <a:rect l="l" t="t" r="r" b="b"/>
            <a:pathLst>
              <a:path w="4629873" h="4114800">
                <a:moveTo>
                  <a:pt x="0" y="0"/>
                </a:moveTo>
                <a:lnTo>
                  <a:pt x="4629874" y="0"/>
                </a:lnTo>
                <a:lnTo>
                  <a:pt x="462987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2834884" y="188305"/>
            <a:ext cx="12618232" cy="2373070"/>
            <a:chOff x="0" y="0"/>
            <a:chExt cx="3323320" cy="625006"/>
          </a:xfrm>
        </p:grpSpPr>
        <p:sp>
          <p:nvSpPr>
            <p:cNvPr id="5" name="Freeform 5"/>
            <p:cNvSpPr/>
            <p:nvPr/>
          </p:nvSpPr>
          <p:spPr>
            <a:xfrm>
              <a:off x="0" y="0"/>
              <a:ext cx="3323320" cy="625006"/>
            </a:xfrm>
            <a:custGeom>
              <a:avLst/>
              <a:gdLst/>
              <a:ahLst/>
              <a:cxnLst/>
              <a:rect l="l" t="t" r="r" b="b"/>
              <a:pathLst>
                <a:path w="3323320" h="625006">
                  <a:moveTo>
                    <a:pt x="31291" y="0"/>
                  </a:moveTo>
                  <a:lnTo>
                    <a:pt x="3292029" y="0"/>
                  </a:lnTo>
                  <a:cubicBezTo>
                    <a:pt x="3300328" y="0"/>
                    <a:pt x="3308287" y="3297"/>
                    <a:pt x="3314155" y="9165"/>
                  </a:cubicBezTo>
                  <a:cubicBezTo>
                    <a:pt x="3320024" y="15033"/>
                    <a:pt x="3323320" y="22992"/>
                    <a:pt x="3323320" y="31291"/>
                  </a:cubicBezTo>
                  <a:lnTo>
                    <a:pt x="3323320" y="593715"/>
                  </a:lnTo>
                  <a:cubicBezTo>
                    <a:pt x="3323320" y="602014"/>
                    <a:pt x="3320024" y="609973"/>
                    <a:pt x="3314155" y="615841"/>
                  </a:cubicBezTo>
                  <a:cubicBezTo>
                    <a:pt x="3308287" y="621709"/>
                    <a:pt x="3300328" y="625006"/>
                    <a:pt x="3292029" y="625006"/>
                  </a:cubicBezTo>
                  <a:lnTo>
                    <a:pt x="31291" y="625006"/>
                  </a:lnTo>
                  <a:cubicBezTo>
                    <a:pt x="22992" y="625006"/>
                    <a:pt x="15033" y="621709"/>
                    <a:pt x="9165" y="615841"/>
                  </a:cubicBezTo>
                  <a:cubicBezTo>
                    <a:pt x="3297" y="609973"/>
                    <a:pt x="0" y="602014"/>
                    <a:pt x="0" y="593715"/>
                  </a:cubicBezTo>
                  <a:lnTo>
                    <a:pt x="0" y="31291"/>
                  </a:lnTo>
                  <a:cubicBezTo>
                    <a:pt x="0" y="22992"/>
                    <a:pt x="3297" y="15033"/>
                    <a:pt x="9165" y="9165"/>
                  </a:cubicBezTo>
                  <a:cubicBezTo>
                    <a:pt x="15033" y="3297"/>
                    <a:pt x="22992" y="0"/>
                    <a:pt x="31291" y="0"/>
                  </a:cubicBezTo>
                  <a:close/>
                </a:path>
              </a:pathLst>
            </a:custGeom>
            <a:solidFill>
              <a:srgbClr val="00004B"/>
            </a:solidFill>
          </p:spPr>
          <p:txBody>
            <a:bodyPr/>
            <a:lstStyle/>
            <a:p>
              <a:endParaRPr lang="en-US"/>
            </a:p>
          </p:txBody>
        </p:sp>
        <p:sp>
          <p:nvSpPr>
            <p:cNvPr id="6" name="TextBox 6"/>
            <p:cNvSpPr txBox="1"/>
            <p:nvPr/>
          </p:nvSpPr>
          <p:spPr>
            <a:xfrm>
              <a:off x="0" y="-47625"/>
              <a:ext cx="3323320" cy="672631"/>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3186710" y="394151"/>
            <a:ext cx="11914577" cy="1780552"/>
          </a:xfrm>
          <a:prstGeom prst="rect">
            <a:avLst/>
          </a:prstGeom>
        </p:spPr>
        <p:txBody>
          <a:bodyPr wrap="square" lIns="0" tIns="0" rIns="0" bIns="0" rtlCol="0" anchor="t">
            <a:spAutoFit/>
          </a:bodyPr>
          <a:lstStyle/>
          <a:p>
            <a:pPr algn="ctr">
              <a:lnSpc>
                <a:spcPts val="14394"/>
              </a:lnSpc>
              <a:spcBef>
                <a:spcPct val="0"/>
              </a:spcBef>
            </a:pPr>
            <a:r>
              <a:rPr lang="en-US" sz="10281" dirty="0">
                <a:solidFill>
                  <a:srgbClr val="FFFFFF"/>
                </a:solidFill>
                <a:latin typeface="Cyrillic Bodoni Condensed"/>
                <a:ea typeface="Cyrillic Bodoni Condensed"/>
                <a:cs typeface="Cyrillic Bodoni Condensed"/>
                <a:sym typeface="Cyrillic Bodoni Condensed"/>
              </a:rPr>
              <a:t>Members of Grassy Narrows</a:t>
            </a:r>
          </a:p>
        </p:txBody>
      </p:sp>
      <p:grpSp>
        <p:nvGrpSpPr>
          <p:cNvPr id="8" name="Group 8"/>
          <p:cNvGrpSpPr/>
          <p:nvPr/>
        </p:nvGrpSpPr>
        <p:grpSpPr>
          <a:xfrm>
            <a:off x="2214717" y="7839806"/>
            <a:ext cx="13858565" cy="2055775"/>
            <a:chOff x="0" y="0"/>
            <a:chExt cx="3649993" cy="541439"/>
          </a:xfrm>
        </p:grpSpPr>
        <p:sp>
          <p:nvSpPr>
            <p:cNvPr id="9" name="Freeform 9"/>
            <p:cNvSpPr/>
            <p:nvPr/>
          </p:nvSpPr>
          <p:spPr>
            <a:xfrm>
              <a:off x="0" y="0"/>
              <a:ext cx="3649993" cy="541439"/>
            </a:xfrm>
            <a:custGeom>
              <a:avLst/>
              <a:gdLst/>
              <a:ahLst/>
              <a:cxnLst/>
              <a:rect l="l" t="t" r="r" b="b"/>
              <a:pathLst>
                <a:path w="3649993" h="541439">
                  <a:moveTo>
                    <a:pt x="28491" y="0"/>
                  </a:moveTo>
                  <a:lnTo>
                    <a:pt x="3621502" y="0"/>
                  </a:lnTo>
                  <a:cubicBezTo>
                    <a:pt x="3629058" y="0"/>
                    <a:pt x="3636305" y="3002"/>
                    <a:pt x="3641648" y="8345"/>
                  </a:cubicBezTo>
                  <a:cubicBezTo>
                    <a:pt x="3646991" y="13688"/>
                    <a:pt x="3649993" y="20934"/>
                    <a:pt x="3649993" y="28491"/>
                  </a:cubicBezTo>
                  <a:lnTo>
                    <a:pt x="3649993" y="512948"/>
                  </a:lnTo>
                  <a:cubicBezTo>
                    <a:pt x="3649993" y="520504"/>
                    <a:pt x="3646991" y="527751"/>
                    <a:pt x="3641648" y="533094"/>
                  </a:cubicBezTo>
                  <a:cubicBezTo>
                    <a:pt x="3636305" y="538437"/>
                    <a:pt x="3629058" y="541439"/>
                    <a:pt x="3621502" y="541439"/>
                  </a:cubicBezTo>
                  <a:lnTo>
                    <a:pt x="28491" y="541439"/>
                  </a:lnTo>
                  <a:cubicBezTo>
                    <a:pt x="20934" y="541439"/>
                    <a:pt x="13688" y="538437"/>
                    <a:pt x="8345" y="533094"/>
                  </a:cubicBezTo>
                  <a:cubicBezTo>
                    <a:pt x="3002" y="527751"/>
                    <a:pt x="0" y="520504"/>
                    <a:pt x="0" y="512948"/>
                  </a:cubicBezTo>
                  <a:lnTo>
                    <a:pt x="0" y="28491"/>
                  </a:lnTo>
                  <a:cubicBezTo>
                    <a:pt x="0" y="20934"/>
                    <a:pt x="3002" y="13688"/>
                    <a:pt x="8345" y="8345"/>
                  </a:cubicBezTo>
                  <a:cubicBezTo>
                    <a:pt x="13688" y="3002"/>
                    <a:pt x="20934" y="0"/>
                    <a:pt x="28491" y="0"/>
                  </a:cubicBezTo>
                  <a:close/>
                </a:path>
              </a:pathLst>
            </a:custGeom>
            <a:solidFill>
              <a:srgbClr val="00004B"/>
            </a:solidFill>
          </p:spPr>
          <p:txBody>
            <a:bodyPr/>
            <a:lstStyle/>
            <a:p>
              <a:endParaRPr lang="en-US"/>
            </a:p>
          </p:txBody>
        </p:sp>
        <p:sp>
          <p:nvSpPr>
            <p:cNvPr id="10" name="TextBox 10"/>
            <p:cNvSpPr txBox="1"/>
            <p:nvPr/>
          </p:nvSpPr>
          <p:spPr>
            <a:xfrm>
              <a:off x="0" y="-47625"/>
              <a:ext cx="3649993" cy="589064"/>
            </a:xfrm>
            <a:prstGeom prst="rect">
              <a:avLst/>
            </a:prstGeom>
          </p:spPr>
          <p:txBody>
            <a:bodyPr lIns="50800" tIns="50800" rIns="50800" bIns="50800" rtlCol="0" anchor="ctr"/>
            <a:lstStyle/>
            <a:p>
              <a:pPr algn="ctr">
                <a:lnSpc>
                  <a:spcPts val="2659"/>
                </a:lnSpc>
              </a:pPr>
              <a:endParaRPr/>
            </a:p>
          </p:txBody>
        </p:sp>
      </p:grpSp>
      <p:sp>
        <p:nvSpPr>
          <p:cNvPr id="11" name="TextBox 11"/>
          <p:cNvSpPr txBox="1"/>
          <p:nvPr/>
        </p:nvSpPr>
        <p:spPr>
          <a:xfrm>
            <a:off x="2702243" y="8381836"/>
            <a:ext cx="12883515" cy="853923"/>
          </a:xfrm>
          <a:prstGeom prst="rect">
            <a:avLst/>
          </a:prstGeom>
        </p:spPr>
        <p:txBody>
          <a:bodyPr lIns="0" tIns="0" rIns="0" bIns="0" rtlCol="0" anchor="t">
            <a:spAutoFit/>
          </a:bodyPr>
          <a:lstStyle/>
          <a:p>
            <a:pPr algn="ctr">
              <a:lnSpc>
                <a:spcPts val="7008"/>
              </a:lnSpc>
              <a:spcBef>
                <a:spcPct val="0"/>
              </a:spcBef>
            </a:pPr>
            <a:r>
              <a:rPr lang="en-US" sz="5005">
                <a:solidFill>
                  <a:srgbClr val="FFFFFF"/>
                </a:solidFill>
                <a:latin typeface="Cyrillic Bodoni Condensed"/>
                <a:ea typeface="Cyrillic Bodoni Condensed"/>
                <a:cs typeface="Cyrillic Bodoni Condensed"/>
                <a:sym typeface="Cyrillic Bodoni Condensed"/>
              </a:rPr>
              <a:t>Click the icon to hear from Grassy Narrows community members!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Freeform 2">
            <a:hlinkClick r:id="rId3" tooltip="https://create.kahoot.it/share/grassy-narrows-presentation/103dcafb-e5f4-40a6-a87e-0da3267c0ba5"/>
          </p:cNvPr>
          <p:cNvSpPr/>
          <p:nvPr/>
        </p:nvSpPr>
        <p:spPr>
          <a:xfrm>
            <a:off x="-1243664" y="3614994"/>
            <a:ext cx="8860942" cy="8229600"/>
          </a:xfrm>
          <a:custGeom>
            <a:avLst/>
            <a:gdLst/>
            <a:ahLst/>
            <a:cxnLst/>
            <a:rect l="l" t="t" r="r" b="b"/>
            <a:pathLst>
              <a:path w="8860942" h="8229600">
                <a:moveTo>
                  <a:pt x="0" y="0"/>
                </a:moveTo>
                <a:lnTo>
                  <a:pt x="8860942" y="0"/>
                </a:lnTo>
                <a:lnTo>
                  <a:pt x="8860942" y="8229600"/>
                </a:lnTo>
                <a:lnTo>
                  <a:pt x="0" y="8229600"/>
                </a:lnTo>
                <a:lnTo>
                  <a:pt x="0" y="0"/>
                </a:lnTo>
                <a:close/>
              </a:path>
            </a:pathLst>
          </a:custGeom>
          <a:blipFill>
            <a:blip r:embed="rId4"/>
            <a:stretch>
              <a:fillRect/>
            </a:stretch>
          </a:blipFill>
        </p:spPr>
        <p:txBody>
          <a:bodyPr/>
          <a:lstStyle/>
          <a:p>
            <a:endParaRPr lang="en-US"/>
          </a:p>
        </p:txBody>
      </p:sp>
      <p:sp>
        <p:nvSpPr>
          <p:cNvPr id="3" name="TextBox 3"/>
          <p:cNvSpPr txBox="1"/>
          <p:nvPr/>
        </p:nvSpPr>
        <p:spPr>
          <a:xfrm>
            <a:off x="8124306" y="2907377"/>
            <a:ext cx="9774302" cy="3203313"/>
          </a:xfrm>
          <a:prstGeom prst="rect">
            <a:avLst/>
          </a:prstGeom>
        </p:spPr>
        <p:txBody>
          <a:bodyPr lIns="0" tIns="0" rIns="0" bIns="0" rtlCol="0" anchor="t">
            <a:spAutoFit/>
          </a:bodyPr>
          <a:lstStyle/>
          <a:p>
            <a:pPr algn="ctr">
              <a:lnSpc>
                <a:spcPts val="27300"/>
              </a:lnSpc>
              <a:spcBef>
                <a:spcPct val="0"/>
              </a:spcBef>
            </a:pPr>
            <a:r>
              <a:rPr lang="en-US" sz="19500" u="sng" dirty="0">
                <a:solidFill>
                  <a:schemeClr val="bg1"/>
                </a:solidFill>
                <a:latin typeface="Lilita One"/>
                <a:ea typeface="Lilita One"/>
                <a:cs typeface="Lilita One"/>
                <a:sym typeface="Lilita One"/>
                <a:hlinkClick r:id="rId3" tooltip="https://create.kahoot.it/share/grassy-narrows-presentation/103dcafb-e5f4-40a6-a87e-0da3267c0ba5">
                  <a:extLst>
                    <a:ext uri="{A12FA001-AC4F-418D-AE19-62706E023703}">
                      <ahyp:hlinkClr xmlns:ahyp="http://schemas.microsoft.com/office/drawing/2018/hyperlinkcolor" val="tx"/>
                    </a:ext>
                  </a:extLst>
                </a:hlinkClick>
              </a:rPr>
              <a:t>Kahoot!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35575"/>
        </a:solidFill>
        <a:effectLst/>
      </p:bgPr>
    </p:bg>
    <p:spTree>
      <p:nvGrpSpPr>
        <p:cNvPr id="1" name=""/>
        <p:cNvGrpSpPr/>
        <p:nvPr/>
      </p:nvGrpSpPr>
      <p:grpSpPr>
        <a:xfrm>
          <a:off x="0" y="0"/>
          <a:ext cx="0" cy="0"/>
          <a:chOff x="0" y="0"/>
          <a:chExt cx="0" cy="0"/>
        </a:xfrm>
      </p:grpSpPr>
      <p:sp>
        <p:nvSpPr>
          <p:cNvPr id="2" name="TextBox 2"/>
          <p:cNvSpPr txBox="1"/>
          <p:nvPr/>
        </p:nvSpPr>
        <p:spPr>
          <a:xfrm>
            <a:off x="3831926" y="2151286"/>
            <a:ext cx="10624148" cy="5670104"/>
          </a:xfrm>
          <a:prstGeom prst="rect">
            <a:avLst/>
          </a:prstGeom>
        </p:spPr>
        <p:txBody>
          <a:bodyPr lIns="0" tIns="0" rIns="0" bIns="0" rtlCol="0" anchor="t">
            <a:spAutoFit/>
          </a:bodyPr>
          <a:lstStyle/>
          <a:p>
            <a:pPr algn="ctr">
              <a:lnSpc>
                <a:spcPts val="22759"/>
              </a:lnSpc>
            </a:pPr>
            <a:r>
              <a:rPr lang="en-US" sz="16257">
                <a:solidFill>
                  <a:srgbClr val="FFFFFF"/>
                </a:solidFill>
                <a:latin typeface="Cyrillic Bodoni Condensed"/>
                <a:ea typeface="Cyrillic Bodoni Condensed"/>
                <a:cs typeface="Cyrillic Bodoni Condensed"/>
                <a:sym typeface="Cyrillic Bodoni Condensed"/>
              </a:rPr>
              <a:t>Thank you</a:t>
            </a:r>
          </a:p>
          <a:p>
            <a:pPr algn="ctr">
              <a:lnSpc>
                <a:spcPts val="22759"/>
              </a:lnSpc>
              <a:spcBef>
                <a:spcPct val="0"/>
              </a:spcBef>
            </a:pPr>
            <a:r>
              <a:rPr lang="en-US" sz="16257">
                <a:solidFill>
                  <a:srgbClr val="FFFFFF"/>
                </a:solidFill>
                <a:latin typeface="Cyrillic Bodoni Condensed"/>
                <a:ea typeface="Cyrillic Bodoni Condensed"/>
                <a:cs typeface="Cyrillic Bodoni Condensed"/>
                <a:sym typeface="Cyrillic Bodoni Condensed"/>
              </a:rPr>
              <a:t>Miigwech!</a:t>
            </a:r>
          </a:p>
        </p:txBody>
      </p:sp>
      <p:sp>
        <p:nvSpPr>
          <p:cNvPr id="3" name="Freeform 3"/>
          <p:cNvSpPr/>
          <p:nvPr/>
        </p:nvSpPr>
        <p:spPr>
          <a:xfrm>
            <a:off x="13106750" y="3086100"/>
            <a:ext cx="4152550" cy="4114800"/>
          </a:xfrm>
          <a:custGeom>
            <a:avLst/>
            <a:gdLst/>
            <a:ahLst/>
            <a:cxnLst/>
            <a:rect l="l" t="t" r="r" b="b"/>
            <a:pathLst>
              <a:path w="4152550" h="4114800">
                <a:moveTo>
                  <a:pt x="0" y="0"/>
                </a:moveTo>
                <a:lnTo>
                  <a:pt x="4152550" y="0"/>
                </a:lnTo>
                <a:lnTo>
                  <a:pt x="4152550"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75701" y="2735568"/>
            <a:ext cx="4526911" cy="4815863"/>
          </a:xfrm>
          <a:custGeom>
            <a:avLst/>
            <a:gdLst/>
            <a:ahLst/>
            <a:cxnLst/>
            <a:rect l="l" t="t" r="r" b="b"/>
            <a:pathLst>
              <a:path w="4526911" h="4815863">
                <a:moveTo>
                  <a:pt x="0" y="0"/>
                </a:moveTo>
                <a:lnTo>
                  <a:pt x="4526911" y="0"/>
                </a:lnTo>
                <a:lnTo>
                  <a:pt x="4526911" y="4815864"/>
                </a:lnTo>
                <a:lnTo>
                  <a:pt x="0" y="481586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9012D94240D149AB027015476AC10F" ma:contentTypeVersion="11" ma:contentTypeDescription="Create a new document." ma:contentTypeScope="" ma:versionID="2939feab957ff1f23fa5ab3c14d04e3d">
  <xsd:schema xmlns:xsd="http://www.w3.org/2001/XMLSchema" xmlns:xs="http://www.w3.org/2001/XMLSchema" xmlns:p="http://schemas.microsoft.com/office/2006/metadata/properties" xmlns:ns2="448c05c3-9b7a-46fc-86f3-ede65cb1162b" xmlns:ns3="9ebdc0b4-4d67-45c9-9529-3615cd9ea8fb" targetNamespace="http://schemas.microsoft.com/office/2006/metadata/properties" ma:root="true" ma:fieldsID="52028be50f1aa7d06ecab170fcfbb60e" ns2:_="" ns3:_="">
    <xsd:import namespace="448c05c3-9b7a-46fc-86f3-ede65cb1162b"/>
    <xsd:import namespace="9ebdc0b4-4d67-45c9-9529-3615cd9ea8f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c05c3-9b7a-46fc-86f3-ede65cb116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07ee36-e3c0-4814-8940-b096d0e7881e"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bdc0b4-4d67-45c9-9529-3615cd9ea8f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39906163-7527-4084-92a7-d85b3a802b00}" ma:internalName="TaxCatchAll" ma:showField="CatchAllData" ma:web="9ebdc0b4-4d67-45c9-9529-3615cd9ea8f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48c05c3-9b7a-46fc-86f3-ede65cb1162b">
      <Terms xmlns="http://schemas.microsoft.com/office/infopath/2007/PartnerControls"/>
    </lcf76f155ced4ddcb4097134ff3c332f>
    <TaxCatchAll xmlns="9ebdc0b4-4d67-45c9-9529-3615cd9ea8f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68B6AD-917A-42CA-B9FF-CBA176F65B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c05c3-9b7a-46fc-86f3-ede65cb1162b"/>
    <ds:schemaRef ds:uri="9ebdc0b4-4d67-45c9-9529-3615cd9ea8f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50866C-DF8D-400E-9517-7714D47AB73D}">
  <ds:schemaRefs>
    <ds:schemaRef ds:uri="http://schemas.microsoft.com/office/2006/metadata/properties"/>
    <ds:schemaRef ds:uri="http://schemas.microsoft.com/office/infopath/2007/PartnerControls"/>
    <ds:schemaRef ds:uri="448c05c3-9b7a-46fc-86f3-ede65cb1162b"/>
    <ds:schemaRef ds:uri="9ebdc0b4-4d67-45c9-9529-3615cd9ea8fb"/>
  </ds:schemaRefs>
</ds:datastoreItem>
</file>

<file path=customXml/itemProps3.xml><?xml version="1.0" encoding="utf-8"?>
<ds:datastoreItem xmlns:ds="http://schemas.openxmlformats.org/officeDocument/2006/customXml" ds:itemID="{9AD86738-7979-48DD-BB0B-00A1AA7DEF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TotalTime>
  <Words>3816</Words>
  <Application>Microsoft Office PowerPoint</Application>
  <PresentationFormat>Custom</PresentationFormat>
  <Paragraphs>283</Paragraphs>
  <Slides>28</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Lilita One</vt:lpstr>
      <vt:lpstr>Calibri</vt:lpstr>
      <vt:lpstr>Cyrillic Bodoni Condensed</vt:lpstr>
      <vt:lpstr>Trebuchet MS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Mercury Poisoning in Grassy Narrows (Rough Draft)</dc:title>
  <cp:lastModifiedBy>Sarah Deckert</cp:lastModifiedBy>
  <cp:revision>2</cp:revision>
  <dcterms:created xsi:type="dcterms:W3CDTF">2006-08-16T00:00:00Z</dcterms:created>
  <dcterms:modified xsi:type="dcterms:W3CDTF">2026-11-02T21:16:43Z</dcterms:modified>
  <dc:identifier>DAHM1mbOQjw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0x010100599012D94240D149AB027015476AC10F</vt:lpwstr>
  </property>
</Properties>
</file>